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65" r:id="rId2"/>
    <p:sldId id="260" r:id="rId3"/>
    <p:sldId id="259" r:id="rId4"/>
    <p:sldId id="263" r:id="rId5"/>
    <p:sldId id="285" r:id="rId6"/>
    <p:sldId id="268" r:id="rId7"/>
    <p:sldId id="270" r:id="rId8"/>
    <p:sldId id="269" r:id="rId9"/>
    <p:sldId id="271" r:id="rId10"/>
    <p:sldId id="272" r:id="rId11"/>
    <p:sldId id="273" r:id="rId12"/>
    <p:sldId id="274" r:id="rId13"/>
    <p:sldId id="283" r:id="rId14"/>
    <p:sldId id="284" r:id="rId15"/>
  </p:sldIdLst>
  <p:sldSz cx="12192000" cy="6858000"/>
  <p:notesSz cx="6858000" cy="9144000"/>
  <p:embeddedFontLst>
    <p:embeddedFont>
      <p:font typeface="강원교육모두 Bold" panose="02020603020101020101" pitchFamily="18" charset="-127"/>
      <p:regular r:id="rId17"/>
    </p:embeddedFont>
    <p:embeddedFont>
      <p:font typeface="강원교육튼튼" panose="02020603020101020101" pitchFamily="18" charset="-127"/>
      <p:regular r:id="rId18"/>
    </p:embeddedFont>
    <p:embeddedFont>
      <p:font typeface="넥슨Lv1고딕 Bold" panose="00000800000000000000" pitchFamily="2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카페24 단정해" pitchFamily="2" charset="-127"/>
      <p:regular r:id="rId22"/>
    </p:embeddedFont>
    <p:embeddedFont>
      <p:font typeface="카페24 당당해" pitchFamily="2" charset="-127"/>
      <p:regular r:id="rId23"/>
    </p:embeddedFont>
    <p:embeddedFont>
      <p:font typeface="카페24 써라운드 에어 " pitchFamily="2" charset="-127"/>
      <p:regular r:id="rId24"/>
    </p:embeddedFont>
    <p:embeddedFont>
      <p:font typeface="카페24 아네모네" pitchFamily="2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A5D"/>
    <a:srgbClr val="81B214"/>
    <a:srgbClr val="FFCC29"/>
    <a:srgbClr val="E9F7FD"/>
    <a:srgbClr val="F89140"/>
    <a:srgbClr val="F9AA46"/>
    <a:srgbClr val="F7763A"/>
    <a:srgbClr val="F66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87441" autoAdjust="0"/>
  </p:normalViewPr>
  <p:slideViewPr>
    <p:cSldViewPr snapToGrid="0">
      <p:cViewPr varScale="1">
        <p:scale>
          <a:sx n="93" d="100"/>
          <a:sy n="93" d="100"/>
        </p:scale>
        <p:origin x="1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13C16-D518-44B7-BEE9-3BCC61E5DA76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F30B6-4FA0-4751-AD98-CD34A36452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91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서울 </a:t>
            </a:r>
            <a:r>
              <a:rPr lang="en-US" altLang="ko-KR" dirty="0"/>
              <a:t>6</a:t>
            </a:r>
            <a:r>
              <a:rPr lang="ko-KR" altLang="en-US" dirty="0"/>
              <a:t>반 </a:t>
            </a:r>
            <a:r>
              <a:rPr lang="en-US" altLang="ko-KR" dirty="0"/>
              <a:t>1</a:t>
            </a:r>
            <a:r>
              <a:rPr lang="ko-KR" altLang="en-US" dirty="0"/>
              <a:t>조 발표를 맡게 된 누구누구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부모와 함께 할 수 있는</a:t>
            </a:r>
            <a:r>
              <a:rPr lang="en-US" altLang="ko-KR" dirty="0"/>
              <a:t>, </a:t>
            </a:r>
            <a:r>
              <a:rPr lang="ko-KR" altLang="en-US" dirty="0"/>
              <a:t>아이가 주인공인 교육 서비스 </a:t>
            </a:r>
            <a:r>
              <a:rPr lang="en-US" altLang="ko-KR" dirty="0" err="1"/>
              <a:t>doEng</a:t>
            </a:r>
            <a:r>
              <a:rPr lang="ko-KR" altLang="en-US" dirty="0"/>
              <a:t>을 만들기로 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1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두잉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19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아이가 주인공인 교육 서비스</a:t>
            </a:r>
            <a:r>
              <a:rPr lang="en-US" altLang="ko-KR" dirty="0"/>
              <a:t>, </a:t>
            </a:r>
            <a:r>
              <a:rPr lang="en-US" altLang="ko-KR" dirty="0" err="1"/>
              <a:t>doEng</a:t>
            </a:r>
            <a:r>
              <a:rPr lang="en-US" altLang="ko-KR" dirty="0"/>
              <a:t> </a:t>
            </a:r>
            <a:r>
              <a:rPr lang="ko-KR" altLang="en-US" dirty="0"/>
              <a:t>발표 이상으로 마치겠습니다 감사감사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2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보다시피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ko-KR" altLang="en-US" dirty="0" err="1"/>
              <a:t>푸쉬하면</a:t>
            </a:r>
            <a:r>
              <a:rPr lang="ko-KR" altLang="en-US" dirty="0"/>
              <a:t> </a:t>
            </a:r>
            <a:r>
              <a:rPr lang="ko-KR" altLang="en-US" dirty="0" err="1"/>
              <a:t>젠킨스로</a:t>
            </a:r>
            <a:r>
              <a:rPr lang="ko-KR" altLang="en-US" dirty="0"/>
              <a:t> 자동화하여 사용 할 예정입니다</a:t>
            </a:r>
            <a:r>
              <a:rPr lang="en-US" altLang="ko-KR" dirty="0"/>
              <a:t>. </a:t>
            </a:r>
            <a:r>
              <a:rPr lang="ko-KR" altLang="en-US" dirty="0"/>
              <a:t>네트워크를 많이 사용해야 하는 웹 </a:t>
            </a:r>
            <a:r>
              <a:rPr lang="en-US" altLang="ko-KR" dirty="0"/>
              <a:t>RTC</a:t>
            </a:r>
            <a:r>
              <a:rPr lang="ko-KR" altLang="en-US" dirty="0"/>
              <a:t>의 특성 상 경량화 웹을 위해 엔진 </a:t>
            </a:r>
            <a:r>
              <a:rPr lang="en-US" altLang="ko-KR" dirty="0" err="1"/>
              <a:t>NginX</a:t>
            </a:r>
            <a:r>
              <a:rPr lang="ko-KR" altLang="en-US" dirty="0"/>
              <a:t>를 사용하려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유저는 브라우저를 통해</a:t>
            </a:r>
            <a:r>
              <a:rPr lang="en-US" altLang="ko-KR" dirty="0"/>
              <a:t>, </a:t>
            </a:r>
            <a:r>
              <a:rPr lang="ko-KR" altLang="en-US" dirty="0"/>
              <a:t>개발자는 </a:t>
            </a:r>
            <a:r>
              <a:rPr lang="ko-KR" altLang="en-US" dirty="0" err="1"/>
              <a:t>깃랩을</a:t>
            </a:r>
            <a:r>
              <a:rPr lang="ko-KR" altLang="en-US" dirty="0"/>
              <a:t> 통해 </a:t>
            </a:r>
            <a:r>
              <a:rPr lang="en-US" altLang="ko-KR" dirty="0"/>
              <a:t>AWS </a:t>
            </a:r>
            <a:r>
              <a:rPr lang="ko-KR" altLang="en-US" dirty="0"/>
              <a:t>서버에 접근하게 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저희 </a:t>
            </a:r>
            <a:r>
              <a:rPr lang="ko-KR" altLang="en-US" dirty="0" err="1"/>
              <a:t>아키텍쳐</a:t>
            </a:r>
            <a:r>
              <a:rPr lang="ko-KR" altLang="en-US" dirty="0"/>
              <a:t> 같은 경우</a:t>
            </a:r>
            <a:r>
              <a:rPr lang="en-US" altLang="ko-KR" dirty="0"/>
              <a:t>, </a:t>
            </a:r>
            <a:r>
              <a:rPr lang="ko-KR" altLang="en-US" dirty="0" err="1"/>
              <a:t>도커를</a:t>
            </a:r>
            <a:r>
              <a:rPr lang="ko-KR" altLang="en-US" dirty="0"/>
              <a:t> 이용해 총 </a:t>
            </a:r>
            <a:r>
              <a:rPr lang="en-US" altLang="ko-KR" dirty="0"/>
              <a:t>4</a:t>
            </a:r>
            <a:r>
              <a:rPr lang="ko-KR" altLang="en-US" dirty="0"/>
              <a:t>개의 컨테이너를 올릴 생각입니다</a:t>
            </a:r>
            <a:r>
              <a:rPr lang="en-US" altLang="ko-KR" dirty="0"/>
              <a:t>. </a:t>
            </a:r>
            <a:r>
              <a:rPr lang="ko-KR" altLang="en-US" dirty="0"/>
              <a:t>간단히 </a:t>
            </a:r>
            <a:r>
              <a:rPr lang="en-US" altLang="ko-KR" dirty="0"/>
              <a:t>CI/CD, FE, BE, Lib</a:t>
            </a:r>
            <a:r>
              <a:rPr lang="ko-KR" altLang="en-US" dirty="0"/>
              <a:t>로 나눴습니다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dirty="0" err="1"/>
              <a:t>아키텍쳐</a:t>
            </a:r>
            <a:r>
              <a:rPr lang="ko-KR" altLang="en-US" dirty="0"/>
              <a:t> 관련 발표 할 때 무슨 내용을 해야 할 지 모르겠네요</a:t>
            </a:r>
            <a:r>
              <a:rPr lang="en-US" altLang="ko-KR" dirty="0"/>
              <a:t>. CI / CD </a:t>
            </a:r>
            <a:r>
              <a:rPr lang="ko-KR" altLang="en-US" dirty="0"/>
              <a:t>자동화가 완료 될 경우</a:t>
            </a:r>
            <a:r>
              <a:rPr lang="en-US" altLang="ko-KR" dirty="0"/>
              <a:t> </a:t>
            </a:r>
            <a:r>
              <a:rPr lang="ko-KR" altLang="en-US" dirty="0"/>
              <a:t>해당 부분까지 </a:t>
            </a:r>
            <a:r>
              <a:rPr lang="ko-KR" altLang="en-US" dirty="0" err="1"/>
              <a:t>해두었다</a:t>
            </a:r>
            <a:r>
              <a:rPr lang="en-US" altLang="ko-KR" dirty="0"/>
              <a:t>.</a:t>
            </a:r>
            <a:r>
              <a:rPr lang="ko-KR" altLang="en-US" dirty="0"/>
              <a:t> 이런 식으로 진행하면 될 듯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AEA0D-566D-4F62-ABB3-5C26F5E8C79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35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부모와 함께 할 수 있는</a:t>
            </a:r>
            <a:r>
              <a:rPr lang="en-US" altLang="ko-KR" dirty="0"/>
              <a:t>, </a:t>
            </a:r>
            <a:r>
              <a:rPr lang="ko-KR" altLang="en-US" dirty="0"/>
              <a:t>아이가 주인공인 교육 서비스 </a:t>
            </a:r>
            <a:r>
              <a:rPr lang="en-US" altLang="ko-KR" dirty="0" err="1"/>
              <a:t>doEng</a:t>
            </a:r>
            <a:r>
              <a:rPr lang="ko-KR" altLang="en-US" dirty="0"/>
              <a:t>을 만들기로 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2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님들 영어 좀 침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저는 </a:t>
            </a:r>
            <a:r>
              <a:rPr lang="ko-KR" altLang="en-US" dirty="0" err="1"/>
              <a:t>애기때</a:t>
            </a:r>
            <a:r>
              <a:rPr lang="ko-KR" altLang="en-US" dirty="0"/>
              <a:t> 영어 공부를 </a:t>
            </a:r>
            <a:r>
              <a:rPr lang="ko-KR" altLang="en-US" dirty="0" err="1"/>
              <a:t>안해서</a:t>
            </a:r>
            <a:r>
              <a:rPr lang="ko-KR" altLang="en-US" dirty="0"/>
              <a:t> 그런지 영어 </a:t>
            </a:r>
            <a:r>
              <a:rPr lang="ko-KR" altLang="en-US" dirty="0" err="1"/>
              <a:t>배우는게</a:t>
            </a:r>
            <a:r>
              <a:rPr lang="ko-KR" altLang="en-US" dirty="0"/>
              <a:t> </a:t>
            </a:r>
            <a:r>
              <a:rPr lang="ko-KR" altLang="en-US" dirty="0" err="1"/>
              <a:t>짱싫더라구요</a:t>
            </a:r>
            <a:r>
              <a:rPr lang="en-US" altLang="ko-KR" dirty="0"/>
              <a:t>. </a:t>
            </a:r>
            <a:r>
              <a:rPr lang="ko-KR" altLang="en-US" dirty="0"/>
              <a:t>최근에 </a:t>
            </a:r>
            <a:r>
              <a:rPr lang="ko-KR" altLang="en-US" dirty="0" err="1"/>
              <a:t>오픽</a:t>
            </a:r>
            <a:r>
              <a:rPr lang="ko-KR" altLang="en-US" dirty="0"/>
              <a:t> 한다고 영어 공부 하는데 머리가 잘 </a:t>
            </a:r>
            <a:r>
              <a:rPr lang="ko-KR" altLang="en-US" dirty="0" err="1"/>
              <a:t>안굴러가용</a:t>
            </a:r>
            <a:endParaRPr lang="en-US" altLang="ko-KR" dirty="0"/>
          </a:p>
          <a:p>
            <a:r>
              <a:rPr lang="ko-KR" altLang="en-US" dirty="0"/>
              <a:t>그래서 조금 찾아봤는데 결정적 시기 </a:t>
            </a:r>
            <a:r>
              <a:rPr lang="ko-KR" altLang="en-US" dirty="0" err="1"/>
              <a:t>가설이란게</a:t>
            </a:r>
            <a:r>
              <a:rPr lang="ko-KR" altLang="en-US" dirty="0"/>
              <a:t> 있더라구요</a:t>
            </a:r>
            <a:r>
              <a:rPr lang="en-US" altLang="ko-KR" dirty="0"/>
              <a:t>? </a:t>
            </a:r>
            <a:r>
              <a:rPr lang="ko-KR" altLang="en-US" dirty="0"/>
              <a:t>하버드 언어학자 </a:t>
            </a:r>
            <a:r>
              <a:rPr lang="ko-KR" altLang="en-US" dirty="0" err="1"/>
              <a:t>에릭에</a:t>
            </a:r>
            <a:r>
              <a:rPr lang="ko-KR" altLang="en-US" dirty="0"/>
              <a:t> 의해 제시된 가설로</a:t>
            </a:r>
            <a:r>
              <a:rPr lang="en-US" altLang="ko-KR" dirty="0"/>
              <a:t>, </a:t>
            </a:r>
            <a:r>
              <a:rPr lang="ko-KR" altLang="en-US" dirty="0"/>
              <a:t>만</a:t>
            </a:r>
            <a:r>
              <a:rPr lang="en-US" altLang="ko-KR" dirty="0"/>
              <a:t>2</a:t>
            </a:r>
            <a:r>
              <a:rPr lang="ko-KR" altLang="en-US" dirty="0"/>
              <a:t>세부터 사춘기까지 뇌가 자랄 때가 언어 학습의 결정적 시기라는 가설인데요</a:t>
            </a:r>
            <a:r>
              <a:rPr lang="en-US" altLang="ko-KR" dirty="0"/>
              <a:t>, </a:t>
            </a:r>
            <a:r>
              <a:rPr lang="ko-KR" altLang="en-US" dirty="0"/>
              <a:t>제가 영어 공부 </a:t>
            </a:r>
            <a:r>
              <a:rPr lang="ko-KR" altLang="en-US" dirty="0" err="1"/>
              <a:t>안되는거</a:t>
            </a:r>
            <a:r>
              <a:rPr lang="ko-KR" altLang="en-US" dirty="0"/>
              <a:t> 보면 가설이 아니라 </a:t>
            </a:r>
            <a:r>
              <a:rPr lang="ko-KR" altLang="en-US" dirty="0" err="1"/>
              <a:t>증명된게</a:t>
            </a:r>
            <a:r>
              <a:rPr lang="ko-KR" altLang="en-US" dirty="0"/>
              <a:t> 맞는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저 뿐만 아니라</a:t>
            </a:r>
            <a:r>
              <a:rPr lang="en-US" altLang="ko-KR" dirty="0"/>
              <a:t>, </a:t>
            </a:r>
            <a:r>
              <a:rPr lang="ko-KR" altLang="en-US" dirty="0"/>
              <a:t>육아 정책 연구소의 </a:t>
            </a:r>
            <a:r>
              <a:rPr lang="en-US" altLang="ko-KR" dirty="0"/>
              <a:t>“</a:t>
            </a:r>
            <a:r>
              <a:rPr lang="ko-KR" altLang="en-US" dirty="0"/>
              <a:t>유아기 영어교육의 적절성에 관한 연구</a:t>
            </a:r>
            <a:r>
              <a:rPr lang="en-US" altLang="ko-KR" dirty="0"/>
              <a:t>” </a:t>
            </a:r>
            <a:r>
              <a:rPr lang="ko-KR" altLang="en-US" dirty="0"/>
              <a:t>논문에 따르면 주 </a:t>
            </a:r>
            <a:r>
              <a:rPr lang="en-US" altLang="ko-KR" dirty="0"/>
              <a:t>1~2</a:t>
            </a:r>
            <a:r>
              <a:rPr lang="ko-KR" altLang="en-US" dirty="0"/>
              <a:t>회 가량 부모에 의한 영어 교육을 권장한다고 하더라구요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55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님들 영어 좀 침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저는 </a:t>
            </a:r>
            <a:r>
              <a:rPr lang="ko-KR" altLang="en-US" dirty="0" err="1"/>
              <a:t>애기때</a:t>
            </a:r>
            <a:r>
              <a:rPr lang="ko-KR" altLang="en-US" dirty="0"/>
              <a:t> 영어 공부를 </a:t>
            </a:r>
            <a:r>
              <a:rPr lang="ko-KR" altLang="en-US" dirty="0" err="1"/>
              <a:t>안해서</a:t>
            </a:r>
            <a:r>
              <a:rPr lang="ko-KR" altLang="en-US" dirty="0"/>
              <a:t> 그런지 영어 </a:t>
            </a:r>
            <a:r>
              <a:rPr lang="ko-KR" altLang="en-US" dirty="0" err="1"/>
              <a:t>배우는게</a:t>
            </a:r>
            <a:r>
              <a:rPr lang="ko-KR" altLang="en-US" dirty="0"/>
              <a:t> </a:t>
            </a:r>
            <a:r>
              <a:rPr lang="ko-KR" altLang="en-US" dirty="0" err="1"/>
              <a:t>짱싫더라구요</a:t>
            </a:r>
            <a:r>
              <a:rPr lang="en-US" altLang="ko-KR" dirty="0"/>
              <a:t>. </a:t>
            </a:r>
            <a:r>
              <a:rPr lang="ko-KR" altLang="en-US" dirty="0"/>
              <a:t>최근에 </a:t>
            </a:r>
            <a:r>
              <a:rPr lang="ko-KR" altLang="en-US" dirty="0" err="1"/>
              <a:t>오픽</a:t>
            </a:r>
            <a:r>
              <a:rPr lang="ko-KR" altLang="en-US" dirty="0"/>
              <a:t> 한다고 영어 공부 하는데 머리가 잘 </a:t>
            </a:r>
            <a:r>
              <a:rPr lang="ko-KR" altLang="en-US" dirty="0" err="1"/>
              <a:t>안굴러가용</a:t>
            </a:r>
            <a:endParaRPr lang="en-US" altLang="ko-KR" dirty="0"/>
          </a:p>
          <a:p>
            <a:r>
              <a:rPr lang="ko-KR" altLang="en-US" dirty="0"/>
              <a:t>그래서 조금 찾아봤는데 결정적 시기 </a:t>
            </a:r>
            <a:r>
              <a:rPr lang="ko-KR" altLang="en-US" dirty="0" err="1"/>
              <a:t>가설이란게</a:t>
            </a:r>
            <a:r>
              <a:rPr lang="ko-KR" altLang="en-US" dirty="0"/>
              <a:t> 있더라구요</a:t>
            </a:r>
            <a:r>
              <a:rPr lang="en-US" altLang="ko-KR" dirty="0"/>
              <a:t>? </a:t>
            </a:r>
            <a:r>
              <a:rPr lang="ko-KR" altLang="en-US" dirty="0"/>
              <a:t>하버드 언어학자 </a:t>
            </a:r>
            <a:r>
              <a:rPr lang="ko-KR" altLang="en-US" dirty="0" err="1"/>
              <a:t>에릭에</a:t>
            </a:r>
            <a:r>
              <a:rPr lang="ko-KR" altLang="en-US" dirty="0"/>
              <a:t> 의해 제시된 가설로</a:t>
            </a:r>
            <a:r>
              <a:rPr lang="en-US" altLang="ko-KR" dirty="0"/>
              <a:t>, </a:t>
            </a:r>
            <a:r>
              <a:rPr lang="ko-KR" altLang="en-US" dirty="0"/>
              <a:t>만</a:t>
            </a:r>
            <a:r>
              <a:rPr lang="en-US" altLang="ko-KR" dirty="0"/>
              <a:t>2</a:t>
            </a:r>
            <a:r>
              <a:rPr lang="ko-KR" altLang="en-US" dirty="0"/>
              <a:t>세부터 사춘기까지 뇌가 자랄 때가 언어 학습의 결정적 시기라는 가설인데요</a:t>
            </a:r>
            <a:r>
              <a:rPr lang="en-US" altLang="ko-KR" dirty="0"/>
              <a:t>, </a:t>
            </a:r>
            <a:r>
              <a:rPr lang="ko-KR" altLang="en-US" dirty="0"/>
              <a:t>제가 영어 공부 </a:t>
            </a:r>
            <a:r>
              <a:rPr lang="ko-KR" altLang="en-US" dirty="0" err="1"/>
              <a:t>안되는거</a:t>
            </a:r>
            <a:r>
              <a:rPr lang="ko-KR" altLang="en-US" dirty="0"/>
              <a:t> 보면 가설이 아니라 </a:t>
            </a:r>
            <a:r>
              <a:rPr lang="ko-KR" altLang="en-US" dirty="0" err="1"/>
              <a:t>증명된게</a:t>
            </a:r>
            <a:r>
              <a:rPr lang="ko-KR" altLang="en-US" dirty="0"/>
              <a:t> 맞는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저 뿐만 아니라</a:t>
            </a:r>
            <a:r>
              <a:rPr lang="en-US" altLang="ko-KR" dirty="0"/>
              <a:t>, </a:t>
            </a:r>
            <a:r>
              <a:rPr lang="ko-KR" altLang="en-US" dirty="0"/>
              <a:t>육아 정책 연구소의 </a:t>
            </a:r>
            <a:r>
              <a:rPr lang="en-US" altLang="ko-KR" dirty="0"/>
              <a:t>“</a:t>
            </a:r>
            <a:r>
              <a:rPr lang="ko-KR" altLang="en-US" dirty="0"/>
              <a:t>유아기 영어교육의 적절성에 관한 연구</a:t>
            </a:r>
            <a:r>
              <a:rPr lang="en-US" altLang="ko-KR" dirty="0"/>
              <a:t>” </a:t>
            </a:r>
            <a:r>
              <a:rPr lang="ko-KR" altLang="en-US" dirty="0"/>
              <a:t>논문에 따르면 주 </a:t>
            </a:r>
            <a:r>
              <a:rPr lang="en-US" altLang="ko-KR" dirty="0"/>
              <a:t>1~2</a:t>
            </a:r>
            <a:r>
              <a:rPr lang="ko-KR" altLang="en-US" dirty="0"/>
              <a:t>회 가량 부모에 의한 영어 교육을 권장한다고 하더라구요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4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님들 영어 좀 침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저는 </a:t>
            </a:r>
            <a:r>
              <a:rPr lang="ko-KR" altLang="en-US" dirty="0" err="1"/>
              <a:t>애기때</a:t>
            </a:r>
            <a:r>
              <a:rPr lang="ko-KR" altLang="en-US" dirty="0"/>
              <a:t> 영어 공부를 </a:t>
            </a:r>
            <a:r>
              <a:rPr lang="ko-KR" altLang="en-US" dirty="0" err="1"/>
              <a:t>안해서</a:t>
            </a:r>
            <a:r>
              <a:rPr lang="ko-KR" altLang="en-US" dirty="0"/>
              <a:t> 그런지 영어 </a:t>
            </a:r>
            <a:r>
              <a:rPr lang="ko-KR" altLang="en-US" dirty="0" err="1"/>
              <a:t>배우는게</a:t>
            </a:r>
            <a:r>
              <a:rPr lang="ko-KR" altLang="en-US" dirty="0"/>
              <a:t> </a:t>
            </a:r>
            <a:r>
              <a:rPr lang="ko-KR" altLang="en-US" dirty="0" err="1"/>
              <a:t>짱싫더라구요</a:t>
            </a:r>
            <a:r>
              <a:rPr lang="en-US" altLang="ko-KR" dirty="0"/>
              <a:t>. </a:t>
            </a:r>
            <a:r>
              <a:rPr lang="ko-KR" altLang="en-US" dirty="0"/>
              <a:t>최근에 </a:t>
            </a:r>
            <a:r>
              <a:rPr lang="ko-KR" altLang="en-US" dirty="0" err="1"/>
              <a:t>오픽</a:t>
            </a:r>
            <a:r>
              <a:rPr lang="ko-KR" altLang="en-US" dirty="0"/>
              <a:t> 한다고 영어 공부 하는데 머리가 잘 </a:t>
            </a:r>
            <a:r>
              <a:rPr lang="ko-KR" altLang="en-US" dirty="0" err="1"/>
              <a:t>안굴러가용</a:t>
            </a:r>
            <a:endParaRPr lang="en-US" altLang="ko-KR" dirty="0"/>
          </a:p>
          <a:p>
            <a:r>
              <a:rPr lang="ko-KR" altLang="en-US" dirty="0"/>
              <a:t>그래서 조금 찾아봤는데 결정적 시기 </a:t>
            </a:r>
            <a:r>
              <a:rPr lang="ko-KR" altLang="en-US" dirty="0" err="1"/>
              <a:t>가설이란게</a:t>
            </a:r>
            <a:r>
              <a:rPr lang="ko-KR" altLang="en-US" dirty="0"/>
              <a:t> 있더라구요</a:t>
            </a:r>
            <a:r>
              <a:rPr lang="en-US" altLang="ko-KR" dirty="0"/>
              <a:t>? </a:t>
            </a:r>
            <a:r>
              <a:rPr lang="ko-KR" altLang="en-US" dirty="0"/>
              <a:t>하버드 언어학자 </a:t>
            </a:r>
            <a:r>
              <a:rPr lang="ko-KR" altLang="en-US" dirty="0" err="1"/>
              <a:t>에릭에</a:t>
            </a:r>
            <a:r>
              <a:rPr lang="ko-KR" altLang="en-US" dirty="0"/>
              <a:t> 의해 제시된 가설로</a:t>
            </a:r>
            <a:r>
              <a:rPr lang="en-US" altLang="ko-KR" dirty="0"/>
              <a:t>, </a:t>
            </a:r>
            <a:r>
              <a:rPr lang="ko-KR" altLang="en-US" dirty="0"/>
              <a:t>만</a:t>
            </a:r>
            <a:r>
              <a:rPr lang="en-US" altLang="ko-KR" dirty="0"/>
              <a:t>2</a:t>
            </a:r>
            <a:r>
              <a:rPr lang="ko-KR" altLang="en-US" dirty="0"/>
              <a:t>세부터 사춘기까지 뇌가 자랄 때가 언어 학습의 결정적 시기라는 가설인데요</a:t>
            </a:r>
            <a:r>
              <a:rPr lang="en-US" altLang="ko-KR" dirty="0"/>
              <a:t>, </a:t>
            </a:r>
            <a:r>
              <a:rPr lang="ko-KR" altLang="en-US" dirty="0"/>
              <a:t>제가 영어 공부 </a:t>
            </a:r>
            <a:r>
              <a:rPr lang="ko-KR" altLang="en-US" dirty="0" err="1"/>
              <a:t>안되는거</a:t>
            </a:r>
            <a:r>
              <a:rPr lang="ko-KR" altLang="en-US" dirty="0"/>
              <a:t> 보면 가설이 아니라 </a:t>
            </a:r>
            <a:r>
              <a:rPr lang="ko-KR" altLang="en-US" dirty="0" err="1"/>
              <a:t>증명된게</a:t>
            </a:r>
            <a:r>
              <a:rPr lang="ko-KR" altLang="en-US" dirty="0"/>
              <a:t> 맞는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저 뿐만 아니라</a:t>
            </a:r>
            <a:r>
              <a:rPr lang="en-US" altLang="ko-KR" dirty="0"/>
              <a:t>, </a:t>
            </a:r>
            <a:r>
              <a:rPr lang="ko-KR" altLang="en-US" dirty="0"/>
              <a:t>육아 정책 연구소의 </a:t>
            </a:r>
            <a:r>
              <a:rPr lang="en-US" altLang="ko-KR" dirty="0"/>
              <a:t>“</a:t>
            </a:r>
            <a:r>
              <a:rPr lang="ko-KR" altLang="en-US" dirty="0"/>
              <a:t>유아기 영어교육의 적절성에 관한 연구</a:t>
            </a:r>
            <a:r>
              <a:rPr lang="en-US" altLang="ko-KR" dirty="0"/>
              <a:t>” </a:t>
            </a:r>
            <a:r>
              <a:rPr lang="ko-KR" altLang="en-US" dirty="0"/>
              <a:t>논문에 따르면 주 </a:t>
            </a:r>
            <a:r>
              <a:rPr lang="en-US" altLang="ko-KR" dirty="0"/>
              <a:t>1~2</a:t>
            </a:r>
            <a:r>
              <a:rPr lang="ko-KR" altLang="en-US" dirty="0"/>
              <a:t>회 가량 부모에 의한 영어 교육을 권장한다고 하더라구요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서울 </a:t>
            </a:r>
            <a:r>
              <a:rPr lang="en-US" altLang="ko-KR" dirty="0"/>
              <a:t>6</a:t>
            </a:r>
            <a:r>
              <a:rPr lang="ko-KR" altLang="en-US" dirty="0"/>
              <a:t>반 </a:t>
            </a:r>
            <a:r>
              <a:rPr lang="en-US" altLang="ko-KR" dirty="0"/>
              <a:t>1</a:t>
            </a:r>
            <a:r>
              <a:rPr lang="ko-KR" altLang="en-US" dirty="0"/>
              <a:t>조 발표를 맡게 된 누구누구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63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부모와 함께 할 수 있는</a:t>
            </a:r>
            <a:r>
              <a:rPr lang="en-US" altLang="ko-KR" dirty="0"/>
              <a:t>, </a:t>
            </a:r>
            <a:r>
              <a:rPr lang="ko-KR" altLang="en-US" dirty="0"/>
              <a:t>아이가 주인공인 교육 서비스 </a:t>
            </a:r>
            <a:r>
              <a:rPr lang="en-US" altLang="ko-KR" dirty="0" err="1"/>
              <a:t>doEng</a:t>
            </a:r>
            <a:r>
              <a:rPr lang="ko-KR" altLang="en-US" dirty="0"/>
              <a:t>을 만들기로 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87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부모와 함께 할 수 있는</a:t>
            </a:r>
            <a:r>
              <a:rPr lang="en-US" altLang="ko-KR" dirty="0"/>
              <a:t>, </a:t>
            </a:r>
            <a:r>
              <a:rPr lang="ko-KR" altLang="en-US" dirty="0"/>
              <a:t>아이가 주인공인 교육 서비스 </a:t>
            </a:r>
            <a:r>
              <a:rPr lang="en-US" altLang="ko-KR" dirty="0" err="1"/>
              <a:t>doEng</a:t>
            </a:r>
            <a:r>
              <a:rPr lang="ko-KR" altLang="en-US" dirty="0"/>
              <a:t>을 만들기로 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073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부모와 함께 할 수 있는</a:t>
            </a:r>
            <a:r>
              <a:rPr lang="en-US" altLang="ko-KR" dirty="0"/>
              <a:t>, </a:t>
            </a:r>
            <a:r>
              <a:rPr lang="ko-KR" altLang="en-US" dirty="0"/>
              <a:t>아이가 주인공인 교육 서비스 </a:t>
            </a:r>
            <a:r>
              <a:rPr lang="en-US" altLang="ko-KR" dirty="0" err="1"/>
              <a:t>doEng</a:t>
            </a:r>
            <a:r>
              <a:rPr lang="ko-KR" altLang="en-US" dirty="0"/>
              <a:t>을 만들기로 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727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부모와 함께 할 수 있는</a:t>
            </a:r>
            <a:r>
              <a:rPr lang="en-US" altLang="ko-KR" dirty="0"/>
              <a:t>, </a:t>
            </a:r>
            <a:r>
              <a:rPr lang="ko-KR" altLang="en-US" dirty="0"/>
              <a:t>아이가 주인공인 교육 서비스 </a:t>
            </a:r>
            <a:r>
              <a:rPr lang="en-US" altLang="ko-KR" dirty="0" err="1"/>
              <a:t>doEng</a:t>
            </a:r>
            <a:r>
              <a:rPr lang="ko-KR" altLang="en-US" dirty="0"/>
              <a:t>을 만들기로 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F30B6-4FA0-4751-AD98-CD34A36452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70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0B29F-AF58-538E-2B14-4735D41DB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4A8A68-30D0-7DF7-F94B-354169CDD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2F0EE-369C-38EA-4C0E-553CE888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4C416-4BAB-F0F1-DABD-9FE9DC31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E39699-785C-7775-5EE3-44F4E444B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0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5C27B-D717-9F0F-0315-F261F595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09D91D-B7D7-2C27-5F59-9C558A4FB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C2DC4-E713-D44D-EDD2-9A2F847B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DE48AA-30BC-C721-09B9-72D9027EC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7423A-E32F-115F-38E4-49E234ED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94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B85611-9F4B-A97F-AF12-D6D3AC5D7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63228C-23BA-750A-F345-95B4088A3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35D94-4019-A609-4897-135B33A2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BAC99-D275-B7B8-03D3-A4450ED0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C73D9C-EA73-7E4E-DA3E-A2D5F671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2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8F460-E60C-A016-2E1E-CA79699A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49D34-E207-2D25-2769-1F9CD02B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5D043-EB8B-86C2-5260-1F847E79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BA1CC-4B30-E472-F460-DFFA897C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02F97F-8608-BD99-E085-A5720BC5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9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863E1-B14D-FD15-A144-85EAC5FA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1298F-B893-C62E-2BED-5B7F1CBA5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9A260-EF13-02FA-6D3A-33E6A7C4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B6DF7-0498-6C3E-4934-5505BAB2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844BC-D33A-3CE9-0E58-E2805B9E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50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343E5-BB96-0624-F497-A5218D6EF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AAB63-790B-A873-4554-5781DF1ED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9A035A-8DC3-673E-8242-5FD7067DA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A62B8D-63E7-FA67-AC19-2DE8AE4C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6D7F2-4672-7ECF-4A16-A2EB8CAD8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D782BD-0FBB-1884-4CC1-9F66765E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6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F29CD-2B89-2860-9576-9762F7A78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571D2-AE82-CBFD-7E85-1A1C7FE86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A09632-1992-44C5-56E3-C23E203AF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93B9D4-47F0-21D0-2C6F-DA2BD4835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7DCEE8-FB90-AAD7-A322-E7260F0E2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A43ED1-22CB-11E0-5A80-1F633CCC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E0DEB6-8F7A-E4A8-4389-3AE5F01E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5CFFA5-4F7E-5FCE-9C16-6B161AE9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74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B0DA1-C15E-3722-1140-CCF912504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1F0F9-A696-A2E9-7EB7-181A99851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36887D-7A5F-474E-B3E5-80BBC4ECF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119E01-6EBF-4644-2C91-AD5E5B05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6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B12813-FD44-AEBC-DBC5-015911A1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B5192D-E78C-2512-E7E6-D38694F08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66392C-BE97-7FCE-2F9F-B9C00505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12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ADA47-74D2-3632-5B66-1212B717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6E923-75B6-2FB4-0044-84162213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E825F-3940-B295-B2F9-14C84141D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4110E7-A1FD-7179-5158-FBF3D06D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42653-7976-31D3-B012-D13AD546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B600F0-517F-A1D8-E5E5-8A631B10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3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2BA88-673A-75F7-A059-A52B5028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F722D6-5C6D-1CD6-1DAD-4A967F706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BC1326-D267-F9D3-ECEC-A0497B224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7C4480-55CF-A1CD-BFFF-5189E2CC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35912F-F00F-39F5-89AB-0333BDBA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B0695A-FB81-D3CF-76ED-4D72491CE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17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861D6D-9649-5CD9-22BD-6039B0AF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98260F-A1FA-843E-160D-91C0FA2CD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E3277-B5BD-2B09-3EDA-17E8D289C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953DE-6630-43D7-8E69-ED06A5159E00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1AA9C-44AE-27A6-7D6B-EC2C3344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857E9-D223-213D-7978-90D960A81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DCD61-6846-414A-A33A-8967241F80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9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6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microsoft.com/office/2007/relationships/hdphoto" Target="../media/hdphoto1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1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svg"/><Relationship Id="rId28" Type="http://schemas.openxmlformats.org/officeDocument/2006/relationships/image" Target="../media/image3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microsoft.com/office/2007/relationships/hdphoto" Target="../media/hdphoto2.wdp"/><Relationship Id="rId30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2.png"/><Relationship Id="rId5" Type="http://schemas.openxmlformats.org/officeDocument/2006/relationships/image" Target="../media/image43.png"/><Relationship Id="rId10" Type="http://schemas.openxmlformats.org/officeDocument/2006/relationships/image" Target="../media/image11.jpeg"/><Relationship Id="rId4" Type="http://schemas.openxmlformats.org/officeDocument/2006/relationships/image" Target="../media/image42.png"/><Relationship Id="rId9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8A0DAB1-C73E-31B1-D44F-10EF6A67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2550657"/>
            <a:ext cx="3976914" cy="175668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716AB-7FB7-A08A-07A2-9023B18F12C0}"/>
              </a:ext>
            </a:extLst>
          </p:cNvPr>
          <p:cNvSpPr/>
          <p:nvPr/>
        </p:nvSpPr>
        <p:spPr>
          <a:xfrm>
            <a:off x="7750629" y="6139542"/>
            <a:ext cx="4441371" cy="534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6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조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Coffee &amp; Toast</a:t>
            </a:r>
            <a:endParaRPr lang="ko-KR" altLang="en-US" sz="24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5087B1-DBDF-0E4F-A4E5-E1CF38B246E8}"/>
              </a:ext>
            </a:extLst>
          </p:cNvPr>
          <p:cNvSpPr/>
          <p:nvPr/>
        </p:nvSpPr>
        <p:spPr>
          <a:xfrm>
            <a:off x="2946400" y="4307379"/>
            <a:ext cx="629920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alpha val="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아이가 주인공인 교육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A0FAF5-7B2A-EB24-6D24-74BA630FEEC5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284586-B95B-50C8-69D1-39600F4180D6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48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A6B3C4C-8BF7-ACE5-16AB-A07513BF93B0}"/>
              </a:ext>
            </a:extLst>
          </p:cNvPr>
          <p:cNvSpPr/>
          <p:nvPr/>
        </p:nvSpPr>
        <p:spPr>
          <a:xfrm>
            <a:off x="578322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30A735-8B5D-D48A-5AAC-5162628535F3}"/>
              </a:ext>
            </a:extLst>
          </p:cNvPr>
          <p:cNvSpPr/>
          <p:nvPr/>
        </p:nvSpPr>
        <p:spPr>
          <a:xfrm>
            <a:off x="188685" y="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팀원 소개</a:t>
            </a:r>
          </a:p>
        </p:txBody>
      </p:sp>
      <p:pic>
        <p:nvPicPr>
          <p:cNvPr id="4" name="그림 3" descr="사람, 착용, 젊은, 포즈이(가) 표시된 사진&#10;&#10;자동 생성된 설명">
            <a:extLst>
              <a:ext uri="{FF2B5EF4-FFF2-40B4-BE49-F238E27FC236}">
                <a16:creationId xmlns:a16="http://schemas.microsoft.com/office/drawing/2014/main" id="{F0FBE935-4EA2-26EB-4F00-3670C10A7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1933" y="9978821"/>
            <a:ext cx="2685143" cy="2685143"/>
          </a:xfrm>
          <a:prstGeom prst="rect">
            <a:avLst/>
          </a:prstGeom>
        </p:spPr>
      </p:pic>
      <p:pic>
        <p:nvPicPr>
          <p:cNvPr id="7" name="그림 6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96650670-EF41-CAB4-D826-FB6961BA0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6375" y="7430709"/>
            <a:ext cx="2685143" cy="3580191"/>
          </a:xfrm>
          <a:prstGeom prst="rect">
            <a:avLst/>
          </a:prstGeom>
        </p:spPr>
      </p:pic>
      <p:pic>
        <p:nvPicPr>
          <p:cNvPr id="15" name="그림 14" descr="의류, 사람, 실내, 헤어피스이(가) 표시된 사진&#10;&#10;자동 생성된 설명">
            <a:extLst>
              <a:ext uri="{FF2B5EF4-FFF2-40B4-BE49-F238E27FC236}">
                <a16:creationId xmlns:a16="http://schemas.microsoft.com/office/drawing/2014/main" id="{B7AD5BB4-CF7E-2D85-3DF0-450C542C4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6390" y="13771379"/>
            <a:ext cx="2902557" cy="3868921"/>
          </a:xfrm>
          <a:prstGeom prst="rect">
            <a:avLst/>
          </a:prstGeom>
        </p:spPr>
      </p:pic>
      <p:pic>
        <p:nvPicPr>
          <p:cNvPr id="19" name="그림 18" descr="도표이(가) 표시된 사진&#10;&#10;자동 생성된 설명">
            <a:extLst>
              <a:ext uri="{FF2B5EF4-FFF2-40B4-BE49-F238E27FC236}">
                <a16:creationId xmlns:a16="http://schemas.microsoft.com/office/drawing/2014/main" id="{7C138866-9F83-9666-6223-AEE9D97DB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3532" y="7430709"/>
            <a:ext cx="4250591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4FE3F4-B461-E5E5-6C76-DCC4CE629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668658" y="11010900"/>
            <a:ext cx="6858000" cy="685800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3AB2200-3518-4B15-E915-2B1EAE669257}"/>
              </a:ext>
            </a:extLst>
          </p:cNvPr>
          <p:cNvSpPr/>
          <p:nvPr/>
        </p:nvSpPr>
        <p:spPr>
          <a:xfrm>
            <a:off x="-16441661" y="12431529"/>
            <a:ext cx="2679700" cy="26797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111A62-9A43-A79F-2585-25FEFBE1A64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527" t="8426" r="26399" b="52500"/>
          <a:stretch>
            <a:fillRect/>
          </a:stretch>
        </p:blipFill>
        <p:spPr>
          <a:xfrm>
            <a:off x="-11426110" y="19023877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33" name="그림 32" descr="사람, 착용, 젊은, 포즈이(가) 표시된 사진&#10;&#10;자동 생성된 설명">
            <a:extLst>
              <a:ext uri="{FF2B5EF4-FFF2-40B4-BE49-F238E27FC236}">
                <a16:creationId xmlns:a16="http://schemas.microsoft.com/office/drawing/2014/main" id="{F804F36C-4C83-A29A-870F-6BA18F84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" b="203"/>
          <a:stretch>
            <a:fillRect/>
          </a:stretch>
        </p:blipFill>
        <p:spPr>
          <a:xfrm>
            <a:off x="-17652616" y="19000992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2 h 2679700"/>
              <a:gd name="connsiteX2" fmla="*/ 1339850 w 2679700"/>
              <a:gd name="connsiteY2" fmla="*/ 2679700 h 2679700"/>
              <a:gd name="connsiteX3" fmla="*/ 0 w 2679700"/>
              <a:gd name="connsiteY3" fmla="*/ 1339852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2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2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36" name="그림 35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07D1C6EB-F956-F5B7-A5CD-4E6D573D7D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3825" r="5168" b="28927"/>
          <a:stretch>
            <a:fillRect/>
          </a:stretch>
        </p:blipFill>
        <p:spPr>
          <a:xfrm>
            <a:off x="-8037164" y="18725427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50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0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3211F373-6581-1304-3861-AE3CF46667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6861" r="32675" b="51663"/>
          <a:stretch>
            <a:fillRect/>
          </a:stretch>
        </p:blipFill>
        <p:spPr>
          <a:xfrm>
            <a:off x="-4490358" y="18920687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51" name="그림 50" descr="의류, 사람, 실내, 헤어피스이(가) 표시된 사진&#10;&#10;자동 생성된 설명">
            <a:extLst>
              <a:ext uri="{FF2B5EF4-FFF2-40B4-BE49-F238E27FC236}">
                <a16:creationId xmlns:a16="http://schemas.microsoft.com/office/drawing/2014/main" id="{B955BE53-8C88-11DA-92EC-EC5FAAD1B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233" r="3839" b="29505"/>
          <a:stretch>
            <a:fillRect/>
          </a:stretch>
        </p:blipFill>
        <p:spPr>
          <a:xfrm>
            <a:off x="-14650792" y="18773116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48 h 2679700"/>
              <a:gd name="connsiteX2" fmla="*/ 1339850 w 2679700"/>
              <a:gd name="connsiteY2" fmla="*/ 2679700 h 2679700"/>
              <a:gd name="connsiteX3" fmla="*/ 0 w 2679700"/>
              <a:gd name="connsiteY3" fmla="*/ 1339848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48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48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67E3AFD-4994-9F1B-41B7-5E3E5598B74D}"/>
              </a:ext>
            </a:extLst>
          </p:cNvPr>
          <p:cNvSpPr/>
          <p:nvPr/>
        </p:nvSpPr>
        <p:spPr>
          <a:xfrm>
            <a:off x="2468171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146580E-5DAF-5E97-0448-03A3073952E1}"/>
              </a:ext>
            </a:extLst>
          </p:cNvPr>
          <p:cNvSpPr/>
          <p:nvPr/>
        </p:nvSpPr>
        <p:spPr>
          <a:xfrm>
            <a:off x="4358784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6E4ACF5-B7FD-0EC5-FE54-01F399E14D3A}"/>
              </a:ext>
            </a:extLst>
          </p:cNvPr>
          <p:cNvSpPr/>
          <p:nvPr/>
        </p:nvSpPr>
        <p:spPr>
          <a:xfrm>
            <a:off x="6249396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84651A0-75E0-8A68-1B3C-BED0FE9C4514}"/>
              </a:ext>
            </a:extLst>
          </p:cNvPr>
          <p:cNvSpPr/>
          <p:nvPr/>
        </p:nvSpPr>
        <p:spPr>
          <a:xfrm>
            <a:off x="8146912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B0EC770-10B7-D2CD-E4F1-9B7F49FBDE82}"/>
              </a:ext>
            </a:extLst>
          </p:cNvPr>
          <p:cNvSpPr/>
          <p:nvPr/>
        </p:nvSpPr>
        <p:spPr>
          <a:xfrm>
            <a:off x="10036878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55CDC0A-8652-BF45-291F-ACC8674221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527" t="8426" r="26399" b="52500"/>
          <a:stretch>
            <a:fillRect/>
          </a:stretch>
        </p:blipFill>
        <p:spPr>
          <a:xfrm>
            <a:off x="6252565" y="1143377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43" name="그림 42" descr="사람, 착용, 젊은, 포즈이(가) 표시된 사진&#10;&#10;자동 생성된 설명">
            <a:extLst>
              <a:ext uri="{FF2B5EF4-FFF2-40B4-BE49-F238E27FC236}">
                <a16:creationId xmlns:a16="http://schemas.microsoft.com/office/drawing/2014/main" id="{8499E860-5915-ACA5-E499-252016F57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" b="203"/>
          <a:stretch>
            <a:fillRect/>
          </a:stretch>
        </p:blipFill>
        <p:spPr>
          <a:xfrm>
            <a:off x="2465434" y="1143377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2 h 2679700"/>
              <a:gd name="connsiteX2" fmla="*/ 1339850 w 2679700"/>
              <a:gd name="connsiteY2" fmla="*/ 2679700 h 2679700"/>
              <a:gd name="connsiteX3" fmla="*/ 0 w 2679700"/>
              <a:gd name="connsiteY3" fmla="*/ 1339852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2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2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44" name="그림 43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1B92382B-5C23-5706-EB74-B57FA4058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3825" r="5168" b="28927"/>
          <a:stretch>
            <a:fillRect/>
          </a:stretch>
        </p:blipFill>
        <p:spPr>
          <a:xfrm>
            <a:off x="4358999" y="1143377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50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0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45" name="그림 44" descr="도표이(가) 표시된 사진&#10;&#10;자동 생성된 설명">
            <a:extLst>
              <a:ext uri="{FF2B5EF4-FFF2-40B4-BE49-F238E27FC236}">
                <a16:creationId xmlns:a16="http://schemas.microsoft.com/office/drawing/2014/main" id="{3628D459-4D1F-82B2-CE13-8CAC4280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6861" r="32675" b="51663"/>
          <a:stretch>
            <a:fillRect/>
          </a:stretch>
        </p:blipFill>
        <p:spPr>
          <a:xfrm>
            <a:off x="10038090" y="1141770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52" name="그림 51" descr="의류, 사람, 실내, 헤어피스이(가) 표시된 사진&#10;&#10;자동 생성된 설명">
            <a:extLst>
              <a:ext uri="{FF2B5EF4-FFF2-40B4-BE49-F238E27FC236}">
                <a16:creationId xmlns:a16="http://schemas.microsoft.com/office/drawing/2014/main" id="{CF2C8142-E43E-FCBC-6796-61368ACE95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233" r="3839" b="29505"/>
          <a:stretch>
            <a:fillRect/>
          </a:stretch>
        </p:blipFill>
        <p:spPr>
          <a:xfrm>
            <a:off x="577540" y="1144982"/>
            <a:ext cx="1576800" cy="15768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48 h 2679700"/>
              <a:gd name="connsiteX2" fmla="*/ 1339850 w 2679700"/>
              <a:gd name="connsiteY2" fmla="*/ 2679700 h 2679700"/>
              <a:gd name="connsiteX3" fmla="*/ 0 w 2679700"/>
              <a:gd name="connsiteY3" fmla="*/ 1339848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48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48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45E68461-B118-E9E0-3396-17B2FD05D116}"/>
              </a:ext>
            </a:extLst>
          </p:cNvPr>
          <p:cNvSpPr/>
          <p:nvPr/>
        </p:nvSpPr>
        <p:spPr>
          <a:xfrm>
            <a:off x="8146130" y="1143376"/>
            <a:ext cx="1576800" cy="157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69D1721-DDF7-C9F2-837B-9D7EC495FC02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0FBB8C-734A-B484-5CBF-55E78F2A8B83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6BD5C61-A0E4-B3F8-B2DC-B01D42EEE2FB}"/>
              </a:ext>
            </a:extLst>
          </p:cNvPr>
          <p:cNvGrpSpPr/>
          <p:nvPr/>
        </p:nvGrpSpPr>
        <p:grpSpPr>
          <a:xfrm rot="192099">
            <a:off x="188685" y="4407856"/>
            <a:ext cx="3784774" cy="1840571"/>
            <a:chOff x="7623846" y="4857417"/>
            <a:chExt cx="3784774" cy="1840571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E609D182-38C3-416C-51BB-9200A0F9D133}"/>
                </a:ext>
              </a:extLst>
            </p:cNvPr>
            <p:cNvSpPr/>
            <p:nvPr/>
          </p:nvSpPr>
          <p:spPr>
            <a:xfrm>
              <a:off x="7623846" y="4857417"/>
              <a:ext cx="3784774" cy="1840571"/>
            </a:xfrm>
            <a:prstGeom prst="roundRect">
              <a:avLst>
                <a:gd name="adj" fmla="val 10457"/>
              </a:avLst>
            </a:prstGeom>
            <a:gradFill flip="none" rotWithShape="1">
              <a:gsLst>
                <a:gs pos="0">
                  <a:srgbClr val="FFCC29"/>
                </a:gs>
                <a:gs pos="34000">
                  <a:srgbClr val="F9AA46"/>
                </a:gs>
                <a:gs pos="57000">
                  <a:srgbClr val="F89140"/>
                </a:gs>
                <a:gs pos="76000">
                  <a:srgbClr val="F7763A"/>
                </a:gs>
                <a:gs pos="100000">
                  <a:srgbClr val="F66337"/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6FB3D2D6-FC83-55C4-0DCC-6FA6239A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4527" t="8426" r="26399" b="52500"/>
            <a:stretch>
              <a:fillRect/>
            </a:stretch>
          </p:blipFill>
          <p:spPr>
            <a:xfrm>
              <a:off x="7800413" y="5093273"/>
              <a:ext cx="1361118" cy="1361118"/>
            </a:xfrm>
            <a:custGeom>
              <a:avLst/>
              <a:gdLst>
                <a:gd name="connsiteX0" fmla="*/ 1339850 w 2679700"/>
                <a:gd name="connsiteY0" fmla="*/ 0 h 2679700"/>
                <a:gd name="connsiteX1" fmla="*/ 2679700 w 2679700"/>
                <a:gd name="connsiteY1" fmla="*/ 1339850 h 2679700"/>
                <a:gd name="connsiteX2" fmla="*/ 1339850 w 2679700"/>
                <a:gd name="connsiteY2" fmla="*/ 2679700 h 2679700"/>
                <a:gd name="connsiteX3" fmla="*/ 0 w 2679700"/>
                <a:gd name="connsiteY3" fmla="*/ 1339850 h 2679700"/>
                <a:gd name="connsiteX4" fmla="*/ 1339850 w 2679700"/>
                <a:gd name="connsiteY4" fmla="*/ 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700" h="2679700">
                  <a:moveTo>
                    <a:pt x="1339850" y="0"/>
                  </a:moveTo>
                  <a:cubicBezTo>
                    <a:pt x="2079829" y="0"/>
                    <a:pt x="2679700" y="599872"/>
                    <a:pt x="2679700" y="1339850"/>
                  </a:cubicBezTo>
                  <a:cubicBezTo>
                    <a:pt x="2679700" y="2079828"/>
                    <a:pt x="2079829" y="2679700"/>
                    <a:pt x="1339850" y="2679700"/>
                  </a:cubicBezTo>
                  <a:cubicBezTo>
                    <a:pt x="599871" y="2679700"/>
                    <a:pt x="0" y="2079828"/>
                    <a:pt x="0" y="1339850"/>
                  </a:cubicBezTo>
                  <a:cubicBezTo>
                    <a:pt x="0" y="599872"/>
                    <a:pt x="599871" y="0"/>
                    <a:pt x="1339850" y="0"/>
                  </a:cubicBezTo>
                  <a:close/>
                </a:path>
              </a:pathLst>
            </a:custGeom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13FBE027-2290-2043-E811-339C3FBEDF5D}"/>
                </a:ext>
              </a:extLst>
            </p:cNvPr>
            <p:cNvSpPr/>
            <p:nvPr/>
          </p:nvSpPr>
          <p:spPr>
            <a:xfrm>
              <a:off x="9256375" y="5074223"/>
              <a:ext cx="2019300" cy="382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800" dirty="0">
                  <a:latin typeface="카페24 단정해" pitchFamily="2" charset="-127"/>
                  <a:ea typeface="카페24 단정해" pitchFamily="2" charset="-127"/>
                </a:rPr>
                <a:t>한기현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894814C-D996-DC18-3A72-829FCB6511B1}"/>
                </a:ext>
              </a:extLst>
            </p:cNvPr>
            <p:cNvSpPr/>
            <p:nvPr/>
          </p:nvSpPr>
          <p:spPr>
            <a:xfrm>
              <a:off x="9256375" y="5571660"/>
              <a:ext cx="2019300" cy="895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프론트 리드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pPr algn="just"/>
              <a:r>
                <a:rPr lang="en-US" altLang="ko-KR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Custom Hook</a:t>
              </a:r>
            </a:p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 관리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D3905F6-ECB0-3563-3F9C-5C1C81F10D03}"/>
                </a:ext>
              </a:extLst>
            </p:cNvPr>
            <p:cNvCxnSpPr>
              <a:cxnSpLocks/>
            </p:cNvCxnSpPr>
            <p:nvPr/>
          </p:nvCxnSpPr>
          <p:spPr>
            <a:xfrm>
              <a:off x="9313525" y="5514511"/>
              <a:ext cx="18923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5CDF2C3-7801-0F25-860D-8A66B78078DB}"/>
              </a:ext>
            </a:extLst>
          </p:cNvPr>
          <p:cNvGrpSpPr/>
          <p:nvPr/>
        </p:nvGrpSpPr>
        <p:grpSpPr>
          <a:xfrm rot="21153474">
            <a:off x="4194627" y="4407856"/>
            <a:ext cx="3784774" cy="1840571"/>
            <a:chOff x="7623846" y="4857417"/>
            <a:chExt cx="3784774" cy="1840571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F4E917CC-4474-C563-CFE1-409076EAA572}"/>
                </a:ext>
              </a:extLst>
            </p:cNvPr>
            <p:cNvSpPr/>
            <p:nvPr/>
          </p:nvSpPr>
          <p:spPr>
            <a:xfrm>
              <a:off x="7623846" y="4857417"/>
              <a:ext cx="3784774" cy="1840571"/>
            </a:xfrm>
            <a:prstGeom prst="roundRect">
              <a:avLst>
                <a:gd name="adj" fmla="val 10457"/>
              </a:avLst>
            </a:prstGeom>
            <a:gradFill flip="none" rotWithShape="1">
              <a:gsLst>
                <a:gs pos="0">
                  <a:srgbClr val="FFCC29"/>
                </a:gs>
                <a:gs pos="34000">
                  <a:srgbClr val="F9AA46"/>
                </a:gs>
                <a:gs pos="57000">
                  <a:srgbClr val="F89140"/>
                </a:gs>
                <a:gs pos="76000">
                  <a:srgbClr val="F7763A"/>
                </a:gs>
                <a:gs pos="100000">
                  <a:srgbClr val="F66337"/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1565BABE-2B32-1E81-8AD0-D370F266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4527" t="8426" r="26399" b="52500"/>
            <a:stretch>
              <a:fillRect/>
            </a:stretch>
          </p:blipFill>
          <p:spPr>
            <a:xfrm>
              <a:off x="7800413" y="5093273"/>
              <a:ext cx="1361118" cy="1361118"/>
            </a:xfrm>
            <a:custGeom>
              <a:avLst/>
              <a:gdLst>
                <a:gd name="connsiteX0" fmla="*/ 1339850 w 2679700"/>
                <a:gd name="connsiteY0" fmla="*/ 0 h 2679700"/>
                <a:gd name="connsiteX1" fmla="*/ 2679700 w 2679700"/>
                <a:gd name="connsiteY1" fmla="*/ 1339850 h 2679700"/>
                <a:gd name="connsiteX2" fmla="*/ 1339850 w 2679700"/>
                <a:gd name="connsiteY2" fmla="*/ 2679700 h 2679700"/>
                <a:gd name="connsiteX3" fmla="*/ 0 w 2679700"/>
                <a:gd name="connsiteY3" fmla="*/ 1339850 h 2679700"/>
                <a:gd name="connsiteX4" fmla="*/ 1339850 w 2679700"/>
                <a:gd name="connsiteY4" fmla="*/ 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700" h="2679700">
                  <a:moveTo>
                    <a:pt x="1339850" y="0"/>
                  </a:moveTo>
                  <a:cubicBezTo>
                    <a:pt x="2079829" y="0"/>
                    <a:pt x="2679700" y="599872"/>
                    <a:pt x="2679700" y="1339850"/>
                  </a:cubicBezTo>
                  <a:cubicBezTo>
                    <a:pt x="2679700" y="2079828"/>
                    <a:pt x="2079829" y="2679700"/>
                    <a:pt x="1339850" y="2679700"/>
                  </a:cubicBezTo>
                  <a:cubicBezTo>
                    <a:pt x="599871" y="2679700"/>
                    <a:pt x="0" y="2079828"/>
                    <a:pt x="0" y="1339850"/>
                  </a:cubicBezTo>
                  <a:cubicBezTo>
                    <a:pt x="0" y="599872"/>
                    <a:pt x="599871" y="0"/>
                    <a:pt x="1339850" y="0"/>
                  </a:cubicBezTo>
                  <a:close/>
                </a:path>
              </a:pathLst>
            </a:custGeom>
          </p:spPr>
        </p:pic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555C03B-D4DE-9B40-3FF9-69FEC2F39139}"/>
                </a:ext>
              </a:extLst>
            </p:cNvPr>
            <p:cNvSpPr/>
            <p:nvPr/>
          </p:nvSpPr>
          <p:spPr>
            <a:xfrm>
              <a:off x="9256375" y="5074223"/>
              <a:ext cx="2019300" cy="382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800" dirty="0">
                  <a:latin typeface="카페24 단정해" pitchFamily="2" charset="-127"/>
                  <a:ea typeface="카페24 단정해" pitchFamily="2" charset="-127"/>
                </a:rPr>
                <a:t>한기현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B86C8CEA-FF0B-9EF4-BEC1-DA0197681E0E}"/>
                </a:ext>
              </a:extLst>
            </p:cNvPr>
            <p:cNvSpPr/>
            <p:nvPr/>
          </p:nvSpPr>
          <p:spPr>
            <a:xfrm>
              <a:off x="9256375" y="5571660"/>
              <a:ext cx="2019300" cy="895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프론트 리드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pPr algn="just"/>
              <a:r>
                <a:rPr lang="en-US" altLang="ko-KR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Custom Hook</a:t>
              </a:r>
            </a:p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 관리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FDC314B6-5F57-41FA-5A8E-64A0A60875BF}"/>
                </a:ext>
              </a:extLst>
            </p:cNvPr>
            <p:cNvCxnSpPr>
              <a:cxnSpLocks/>
            </p:cNvCxnSpPr>
            <p:nvPr/>
          </p:nvCxnSpPr>
          <p:spPr>
            <a:xfrm>
              <a:off x="9313525" y="5514511"/>
              <a:ext cx="18923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3E2757-5558-8389-B137-D7C59D0A2915}"/>
              </a:ext>
            </a:extLst>
          </p:cNvPr>
          <p:cNvSpPr/>
          <p:nvPr/>
        </p:nvSpPr>
        <p:spPr>
          <a:xfrm>
            <a:off x="799655" y="3048000"/>
            <a:ext cx="10608574" cy="303348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부분은 </a:t>
            </a:r>
            <a:r>
              <a:rPr lang="en-US" altLang="ko-KR" dirty="0"/>
              <a:t>BE/FE </a:t>
            </a:r>
            <a:r>
              <a:rPr lang="ko-KR" altLang="en-US" dirty="0"/>
              <a:t>나눠서 </a:t>
            </a:r>
            <a:r>
              <a:rPr lang="en-US" altLang="ko-KR" dirty="0"/>
              <a:t>3/3</a:t>
            </a:r>
            <a:r>
              <a:rPr lang="ko-KR" altLang="en-US" dirty="0"/>
              <a:t>으로 나눠서 소개 할 수도 있고</a:t>
            </a:r>
            <a:r>
              <a:rPr lang="en-US" altLang="ko-KR" dirty="0"/>
              <a:t>, 2/2/2</a:t>
            </a:r>
            <a:r>
              <a:rPr lang="ko-KR" altLang="en-US" dirty="0"/>
              <a:t>로 </a:t>
            </a:r>
            <a:r>
              <a:rPr lang="en-US" altLang="ko-KR" dirty="0"/>
              <a:t>BE/AI/FE </a:t>
            </a:r>
            <a:r>
              <a:rPr lang="ko-KR" altLang="en-US" dirty="0"/>
              <a:t>순서로 갈 수도 있음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사진을 동그라미로 </a:t>
            </a:r>
            <a:r>
              <a:rPr lang="ko-KR" altLang="en-US" dirty="0" err="1"/>
              <a:t>짤랐으니</a:t>
            </a:r>
            <a:r>
              <a:rPr lang="ko-KR" altLang="en-US" dirty="0"/>
              <a:t> 명함 형태로 약간 작게 해서 </a:t>
            </a:r>
            <a:r>
              <a:rPr lang="ko-KR" altLang="en-US" dirty="0" err="1"/>
              <a:t>샤라락</a:t>
            </a:r>
            <a:r>
              <a:rPr lang="ko-KR" altLang="en-US" dirty="0"/>
              <a:t> 날라오게 해도 좋을 듯</a:t>
            </a:r>
            <a:r>
              <a:rPr lang="en-US" altLang="ko-KR" dirty="0"/>
              <a:t>. </a:t>
            </a:r>
            <a:r>
              <a:rPr lang="ko-KR" altLang="en-US" dirty="0"/>
              <a:t>약간 </a:t>
            </a:r>
            <a:r>
              <a:rPr lang="ko-KR" altLang="en-US" dirty="0" err="1"/>
              <a:t>삐뚤빼뚤하게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카드 예시는 </a:t>
            </a:r>
            <a:r>
              <a:rPr lang="en-US" altLang="ko-KR" dirty="0"/>
              <a:t>=&gt;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9BDDECA-63E5-4D31-1994-966E08090B27}"/>
              </a:ext>
            </a:extLst>
          </p:cNvPr>
          <p:cNvGrpSpPr/>
          <p:nvPr/>
        </p:nvGrpSpPr>
        <p:grpSpPr>
          <a:xfrm>
            <a:off x="8195158" y="4407856"/>
            <a:ext cx="3784774" cy="1840571"/>
            <a:chOff x="7623846" y="4857417"/>
            <a:chExt cx="3784774" cy="1840571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28D5730-A08F-7298-D0BF-690383F1DBB4}"/>
                </a:ext>
              </a:extLst>
            </p:cNvPr>
            <p:cNvSpPr/>
            <p:nvPr/>
          </p:nvSpPr>
          <p:spPr>
            <a:xfrm>
              <a:off x="7623846" y="4857417"/>
              <a:ext cx="3784774" cy="1840571"/>
            </a:xfrm>
            <a:prstGeom prst="roundRect">
              <a:avLst>
                <a:gd name="adj" fmla="val 10457"/>
              </a:avLst>
            </a:prstGeom>
            <a:gradFill flip="none" rotWithShape="1">
              <a:gsLst>
                <a:gs pos="0">
                  <a:srgbClr val="FFCC29"/>
                </a:gs>
                <a:gs pos="34000">
                  <a:srgbClr val="F9AA46"/>
                </a:gs>
                <a:gs pos="57000">
                  <a:srgbClr val="F89140"/>
                </a:gs>
                <a:gs pos="76000">
                  <a:srgbClr val="F7763A"/>
                </a:gs>
                <a:gs pos="100000">
                  <a:srgbClr val="F66337"/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580F1FF5-5855-9010-9C6A-14637CA43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4527" t="8426" r="26399" b="52500"/>
            <a:stretch>
              <a:fillRect/>
            </a:stretch>
          </p:blipFill>
          <p:spPr>
            <a:xfrm>
              <a:off x="7800413" y="5093273"/>
              <a:ext cx="1361118" cy="1361118"/>
            </a:xfrm>
            <a:custGeom>
              <a:avLst/>
              <a:gdLst>
                <a:gd name="connsiteX0" fmla="*/ 1339850 w 2679700"/>
                <a:gd name="connsiteY0" fmla="*/ 0 h 2679700"/>
                <a:gd name="connsiteX1" fmla="*/ 2679700 w 2679700"/>
                <a:gd name="connsiteY1" fmla="*/ 1339850 h 2679700"/>
                <a:gd name="connsiteX2" fmla="*/ 1339850 w 2679700"/>
                <a:gd name="connsiteY2" fmla="*/ 2679700 h 2679700"/>
                <a:gd name="connsiteX3" fmla="*/ 0 w 2679700"/>
                <a:gd name="connsiteY3" fmla="*/ 1339850 h 2679700"/>
                <a:gd name="connsiteX4" fmla="*/ 1339850 w 2679700"/>
                <a:gd name="connsiteY4" fmla="*/ 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700" h="2679700">
                  <a:moveTo>
                    <a:pt x="1339850" y="0"/>
                  </a:moveTo>
                  <a:cubicBezTo>
                    <a:pt x="2079829" y="0"/>
                    <a:pt x="2679700" y="599872"/>
                    <a:pt x="2679700" y="1339850"/>
                  </a:cubicBezTo>
                  <a:cubicBezTo>
                    <a:pt x="2679700" y="2079828"/>
                    <a:pt x="2079829" y="2679700"/>
                    <a:pt x="1339850" y="2679700"/>
                  </a:cubicBezTo>
                  <a:cubicBezTo>
                    <a:pt x="599871" y="2679700"/>
                    <a:pt x="0" y="2079828"/>
                    <a:pt x="0" y="1339850"/>
                  </a:cubicBezTo>
                  <a:cubicBezTo>
                    <a:pt x="0" y="599872"/>
                    <a:pt x="599871" y="0"/>
                    <a:pt x="1339850" y="0"/>
                  </a:cubicBezTo>
                  <a:close/>
                </a:path>
              </a:pathLst>
            </a:cu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5AFE67A-75E6-9297-752B-54F0BB06D175}"/>
                </a:ext>
              </a:extLst>
            </p:cNvPr>
            <p:cNvSpPr/>
            <p:nvPr/>
          </p:nvSpPr>
          <p:spPr>
            <a:xfrm>
              <a:off x="9256375" y="5074223"/>
              <a:ext cx="2019300" cy="382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800" dirty="0">
                  <a:latin typeface="카페24 단정해" pitchFamily="2" charset="-127"/>
                  <a:ea typeface="카페24 단정해" pitchFamily="2" charset="-127"/>
                </a:rPr>
                <a:t>한기현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E39EB50-A6E2-7B6A-A208-460A9B7E8D15}"/>
                </a:ext>
              </a:extLst>
            </p:cNvPr>
            <p:cNvSpPr/>
            <p:nvPr/>
          </p:nvSpPr>
          <p:spPr>
            <a:xfrm>
              <a:off x="9256375" y="5571660"/>
              <a:ext cx="2019300" cy="895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프론트 리드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pPr algn="just"/>
              <a:r>
                <a:rPr lang="en-US" altLang="ko-KR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Custom Hook</a:t>
              </a:r>
            </a:p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 관리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4BC16F29-C525-B58C-FBFD-2DCCE537A915}"/>
                </a:ext>
              </a:extLst>
            </p:cNvPr>
            <p:cNvCxnSpPr>
              <a:cxnSpLocks/>
            </p:cNvCxnSpPr>
            <p:nvPr/>
          </p:nvCxnSpPr>
          <p:spPr>
            <a:xfrm>
              <a:off x="9313525" y="5514511"/>
              <a:ext cx="18923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7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8A0DAB1-C73E-31B1-D44F-10EF6A67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2550657"/>
            <a:ext cx="3976914" cy="175668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716AB-7FB7-A08A-07A2-9023B18F12C0}"/>
              </a:ext>
            </a:extLst>
          </p:cNvPr>
          <p:cNvSpPr/>
          <p:nvPr/>
        </p:nvSpPr>
        <p:spPr>
          <a:xfrm>
            <a:off x="7750629" y="6139542"/>
            <a:ext cx="4441371" cy="534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6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조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Coffee &amp; Toast</a:t>
            </a:r>
            <a:endParaRPr lang="ko-KR" altLang="en-US" sz="24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5087B1-DBDF-0E4F-A4E5-E1CF38B246E8}"/>
              </a:ext>
            </a:extLst>
          </p:cNvPr>
          <p:cNvSpPr/>
          <p:nvPr/>
        </p:nvSpPr>
        <p:spPr>
          <a:xfrm>
            <a:off x="2946400" y="4307379"/>
            <a:ext cx="629920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alpha val="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아이가 주인공인 교육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C9F695-FE06-B0D9-BE83-87255ED68E0F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25ADD1-347D-A139-AD4E-EF95D2966187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3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8A0DAB1-C73E-31B1-D44F-10EF6A67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2089562"/>
            <a:ext cx="3976914" cy="17566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042656-32F1-35F6-26FD-CB18A2383972}"/>
              </a:ext>
            </a:extLst>
          </p:cNvPr>
          <p:cNvSpPr/>
          <p:nvPr/>
        </p:nvSpPr>
        <p:spPr>
          <a:xfrm>
            <a:off x="2946400" y="3846284"/>
            <a:ext cx="629920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아이가 주인공인 교육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C54CA-00D4-5E1D-A8E5-50C26339CF01}"/>
              </a:ext>
            </a:extLst>
          </p:cNvPr>
          <p:cNvSpPr/>
          <p:nvPr/>
        </p:nvSpPr>
        <p:spPr>
          <a:xfrm>
            <a:off x="7750629" y="6139542"/>
            <a:ext cx="4441371" cy="534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6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조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Coffee &amp; Toast</a:t>
            </a:r>
            <a:endParaRPr lang="ko-KR" altLang="en-US" sz="24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C88662-2D5F-186C-5295-F9A6A16F090D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FD5499-80CF-FA2F-9979-1E404C57DBAC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5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사각형: 둥근 모서리 3122">
            <a:extLst>
              <a:ext uri="{FF2B5EF4-FFF2-40B4-BE49-F238E27FC236}">
                <a16:creationId xmlns:a16="http://schemas.microsoft.com/office/drawing/2014/main" id="{5663897F-2398-0338-1806-55971F11E00A}"/>
              </a:ext>
            </a:extLst>
          </p:cNvPr>
          <p:cNvSpPr/>
          <p:nvPr/>
        </p:nvSpPr>
        <p:spPr>
          <a:xfrm>
            <a:off x="2739644" y="1434917"/>
            <a:ext cx="9281135" cy="4994167"/>
          </a:xfrm>
          <a:prstGeom prst="roundRect">
            <a:avLst>
              <a:gd name="adj" fmla="val 5730"/>
            </a:avLst>
          </a:prstGeom>
          <a:noFill/>
          <a:ln w="44450"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5" name="사각형: 둥근 모서리 3124">
            <a:extLst>
              <a:ext uri="{FF2B5EF4-FFF2-40B4-BE49-F238E27FC236}">
                <a16:creationId xmlns:a16="http://schemas.microsoft.com/office/drawing/2014/main" id="{30C86B09-621F-7526-CF3F-3C75D564402C}"/>
              </a:ext>
            </a:extLst>
          </p:cNvPr>
          <p:cNvSpPr/>
          <p:nvPr/>
        </p:nvSpPr>
        <p:spPr>
          <a:xfrm>
            <a:off x="4340987" y="1924359"/>
            <a:ext cx="3393161" cy="1938701"/>
          </a:xfrm>
          <a:prstGeom prst="roundRect">
            <a:avLst>
              <a:gd name="adj" fmla="val 9879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4" name="사각형: 둥근 모서리 3123">
            <a:extLst>
              <a:ext uri="{FF2B5EF4-FFF2-40B4-BE49-F238E27FC236}">
                <a16:creationId xmlns:a16="http://schemas.microsoft.com/office/drawing/2014/main" id="{A1E90EDD-E225-4C26-79C1-6AEA55FAFA12}"/>
              </a:ext>
            </a:extLst>
          </p:cNvPr>
          <p:cNvSpPr/>
          <p:nvPr/>
        </p:nvSpPr>
        <p:spPr>
          <a:xfrm>
            <a:off x="2942221" y="1924360"/>
            <a:ext cx="1107735" cy="3943462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벡터그래픽이(가) 표시된 사진&#10;&#10;자동 생성된 설명">
            <a:extLst>
              <a:ext uri="{FF2B5EF4-FFF2-40B4-BE49-F238E27FC236}">
                <a16:creationId xmlns:a16="http://schemas.microsoft.com/office/drawing/2014/main" id="{C3746223-F41F-DDF2-445D-D8A330FD0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91749" y="-47904400"/>
            <a:ext cx="2562603" cy="1676400"/>
          </a:xfrm>
          <a:prstGeom prst="rect">
            <a:avLst/>
          </a:prstGeom>
        </p:spPr>
      </p:pic>
      <p:pic>
        <p:nvPicPr>
          <p:cNvPr id="9" name="그림 8" descr="벡터그래픽이(가) 표시된 사진&#10;&#10;자동 생성된 설명">
            <a:extLst>
              <a:ext uri="{FF2B5EF4-FFF2-40B4-BE49-F238E27FC236}">
                <a16:creationId xmlns:a16="http://schemas.microsoft.com/office/drawing/2014/main" id="{BD2E1058-4F1E-4E92-443B-770665189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651" y="52171600"/>
            <a:ext cx="2562603" cy="1676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6CE0AA-593F-67E8-F127-57723CF76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38267" r="6227" b="5066"/>
          <a:stretch/>
        </p:blipFill>
        <p:spPr>
          <a:xfrm>
            <a:off x="12192000" y="-4043362"/>
            <a:ext cx="4254500" cy="3886200"/>
          </a:xfrm>
          <a:prstGeom prst="rect">
            <a:avLst/>
          </a:prstGeom>
        </p:spPr>
      </p:pic>
      <p:pic>
        <p:nvPicPr>
          <p:cNvPr id="3085" name="그래픽 3084" descr="사용자 단색으로 채워진">
            <a:extLst>
              <a:ext uri="{FF2B5EF4-FFF2-40B4-BE49-F238E27FC236}">
                <a16:creationId xmlns:a16="http://schemas.microsoft.com/office/drawing/2014/main" id="{B1AEF311-7A25-286A-4493-2276236E5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899" y="2020136"/>
            <a:ext cx="914400" cy="914400"/>
          </a:xfrm>
          <a:prstGeom prst="rect">
            <a:avLst/>
          </a:prstGeom>
        </p:spPr>
      </p:pic>
      <p:pic>
        <p:nvPicPr>
          <p:cNvPr id="3087" name="그래픽 3086" descr="여성 프로그래머 단색으로 채워진">
            <a:extLst>
              <a:ext uri="{FF2B5EF4-FFF2-40B4-BE49-F238E27FC236}">
                <a16:creationId xmlns:a16="http://schemas.microsoft.com/office/drawing/2014/main" id="{9F15A0D7-0A40-970D-CFB2-9CA3DE332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980" y="4965974"/>
            <a:ext cx="914400" cy="914400"/>
          </a:xfrm>
          <a:prstGeom prst="rect">
            <a:avLst/>
          </a:prstGeom>
        </p:spPr>
      </p:pic>
      <p:pic>
        <p:nvPicPr>
          <p:cNvPr id="3088" name="그림 3087">
            <a:extLst>
              <a:ext uri="{FF2B5EF4-FFF2-40B4-BE49-F238E27FC236}">
                <a16:creationId xmlns:a16="http://schemas.microsoft.com/office/drawing/2014/main" id="{2396D4D3-DA25-5932-1142-0FECEA4996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63" y="1876265"/>
            <a:ext cx="685801" cy="685801"/>
          </a:xfrm>
          <a:prstGeom prst="rect">
            <a:avLst/>
          </a:prstGeom>
        </p:spPr>
      </p:pic>
      <p:pic>
        <p:nvPicPr>
          <p:cNvPr id="3089" name="그림 3088">
            <a:extLst>
              <a:ext uri="{FF2B5EF4-FFF2-40B4-BE49-F238E27FC236}">
                <a16:creationId xmlns:a16="http://schemas.microsoft.com/office/drawing/2014/main" id="{F4A283EC-5B65-E466-38AD-6FC3FE2166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55" y="2760228"/>
            <a:ext cx="914400" cy="685801"/>
          </a:xfrm>
          <a:prstGeom prst="rect">
            <a:avLst/>
          </a:prstGeom>
        </p:spPr>
      </p:pic>
      <p:pic>
        <p:nvPicPr>
          <p:cNvPr id="3096" name="그림 3095">
            <a:extLst>
              <a:ext uri="{FF2B5EF4-FFF2-40B4-BE49-F238E27FC236}">
                <a16:creationId xmlns:a16="http://schemas.microsoft.com/office/drawing/2014/main" id="{6CBFB7B7-619D-BC00-B650-2628B596D8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8" y="4866323"/>
            <a:ext cx="693484" cy="693484"/>
          </a:xfrm>
          <a:prstGeom prst="rect">
            <a:avLst/>
          </a:prstGeom>
        </p:spPr>
      </p:pic>
      <p:pic>
        <p:nvPicPr>
          <p:cNvPr id="3097" name="그림 3096">
            <a:extLst>
              <a:ext uri="{FF2B5EF4-FFF2-40B4-BE49-F238E27FC236}">
                <a16:creationId xmlns:a16="http://schemas.microsoft.com/office/drawing/2014/main" id="{6BC21CCF-8493-232D-F631-9126429DC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73" y="1007985"/>
            <a:ext cx="928250" cy="688452"/>
          </a:xfrm>
          <a:prstGeom prst="rect">
            <a:avLst/>
          </a:prstGeom>
        </p:spPr>
      </p:pic>
      <p:pic>
        <p:nvPicPr>
          <p:cNvPr id="3099" name="그림 3098">
            <a:extLst>
              <a:ext uri="{FF2B5EF4-FFF2-40B4-BE49-F238E27FC236}">
                <a16:creationId xmlns:a16="http://schemas.microsoft.com/office/drawing/2014/main" id="{5B669E2D-04D2-885C-A0CD-8B1C29C21A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93" y="5371753"/>
            <a:ext cx="959606" cy="959606"/>
          </a:xfrm>
          <a:prstGeom prst="rect">
            <a:avLst/>
          </a:prstGeom>
        </p:spPr>
      </p:pic>
      <p:pic>
        <p:nvPicPr>
          <p:cNvPr id="3103" name="그림 3102">
            <a:extLst>
              <a:ext uri="{FF2B5EF4-FFF2-40B4-BE49-F238E27FC236}">
                <a16:creationId xmlns:a16="http://schemas.microsoft.com/office/drawing/2014/main" id="{51E63046-2A9F-FAB9-64D1-64F95BDA10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29" y="3361500"/>
            <a:ext cx="990962" cy="990962"/>
          </a:xfrm>
          <a:prstGeom prst="rect">
            <a:avLst/>
          </a:prstGeom>
        </p:spPr>
      </p:pic>
      <p:pic>
        <p:nvPicPr>
          <p:cNvPr id="3105" name="그림 3104">
            <a:extLst>
              <a:ext uri="{FF2B5EF4-FFF2-40B4-BE49-F238E27FC236}">
                <a16:creationId xmlns:a16="http://schemas.microsoft.com/office/drawing/2014/main" id="{7BA2D6BE-2696-6AFB-BCED-9E9F8702EB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2" y="4173245"/>
            <a:ext cx="498244" cy="501522"/>
          </a:xfrm>
          <a:prstGeom prst="rect">
            <a:avLst/>
          </a:prstGeom>
        </p:spPr>
      </p:pic>
      <p:pic>
        <p:nvPicPr>
          <p:cNvPr id="3106" name="그림 310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7DCF7E8-9182-514B-5425-159768228F1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666398" y="4917790"/>
            <a:ext cx="791296" cy="738890"/>
          </a:xfrm>
          <a:prstGeom prst="rect">
            <a:avLst/>
          </a:prstGeom>
        </p:spPr>
      </p:pic>
      <p:pic>
        <p:nvPicPr>
          <p:cNvPr id="3107" name="그림 3106" descr="텍스트이(가) 표시된 사진&#10;&#10;자동 생성된 설명">
            <a:extLst>
              <a:ext uri="{FF2B5EF4-FFF2-40B4-BE49-F238E27FC236}">
                <a16:creationId xmlns:a16="http://schemas.microsoft.com/office/drawing/2014/main" id="{47AB8284-EC32-C7DA-5891-C8049BFA3B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36" y="3526002"/>
            <a:ext cx="859644" cy="859644"/>
          </a:xfrm>
          <a:prstGeom prst="rect">
            <a:avLst/>
          </a:prstGeom>
        </p:spPr>
      </p:pic>
      <p:pic>
        <p:nvPicPr>
          <p:cNvPr id="3108" name="그림 3107">
            <a:extLst>
              <a:ext uri="{FF2B5EF4-FFF2-40B4-BE49-F238E27FC236}">
                <a16:creationId xmlns:a16="http://schemas.microsoft.com/office/drawing/2014/main" id="{BBD1B21E-3A34-D362-9F98-CEFF02F664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33" y="2324009"/>
            <a:ext cx="688453" cy="688453"/>
          </a:xfrm>
          <a:prstGeom prst="rect">
            <a:avLst/>
          </a:prstGeom>
        </p:spPr>
      </p:pic>
      <p:pic>
        <p:nvPicPr>
          <p:cNvPr id="3110" name="그림 3109">
            <a:extLst>
              <a:ext uri="{FF2B5EF4-FFF2-40B4-BE49-F238E27FC236}">
                <a16:creationId xmlns:a16="http://schemas.microsoft.com/office/drawing/2014/main" id="{C9C864B7-2FC9-25F1-DE13-B00F91C5F6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87" y="2439055"/>
            <a:ext cx="990962" cy="990962"/>
          </a:xfrm>
          <a:prstGeom prst="rect">
            <a:avLst/>
          </a:prstGeom>
        </p:spPr>
      </p:pic>
      <p:pic>
        <p:nvPicPr>
          <p:cNvPr id="3111" name="그림 3110">
            <a:extLst>
              <a:ext uri="{FF2B5EF4-FFF2-40B4-BE49-F238E27FC236}">
                <a16:creationId xmlns:a16="http://schemas.microsoft.com/office/drawing/2014/main" id="{EA2D62F6-184D-8632-D006-84FBBFA640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996" y="2944239"/>
            <a:ext cx="685602" cy="685602"/>
          </a:xfrm>
          <a:prstGeom prst="rect">
            <a:avLst/>
          </a:prstGeom>
        </p:spPr>
      </p:pic>
      <p:pic>
        <p:nvPicPr>
          <p:cNvPr id="3112" name="그림 3111">
            <a:extLst>
              <a:ext uri="{FF2B5EF4-FFF2-40B4-BE49-F238E27FC236}">
                <a16:creationId xmlns:a16="http://schemas.microsoft.com/office/drawing/2014/main" id="{16B3490E-6451-9CA2-7254-E3F283C229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51" y="2347819"/>
            <a:ext cx="662387" cy="4415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5CB59EA-2F46-BBC0-50F4-ACAAB0C7E8D4}"/>
              </a:ext>
            </a:extLst>
          </p:cNvPr>
          <p:cNvGrpSpPr/>
          <p:nvPr/>
        </p:nvGrpSpPr>
        <p:grpSpPr>
          <a:xfrm>
            <a:off x="8335981" y="2128623"/>
            <a:ext cx="3137720" cy="952500"/>
            <a:chOff x="8335981" y="2128623"/>
            <a:chExt cx="3137720" cy="952500"/>
          </a:xfrm>
        </p:grpSpPr>
        <p:pic>
          <p:nvPicPr>
            <p:cNvPr id="3113" name="Picture 6" descr="@OpenVidu">
              <a:extLst>
                <a:ext uri="{FF2B5EF4-FFF2-40B4-BE49-F238E27FC236}">
                  <a16:creationId xmlns:a16="http://schemas.microsoft.com/office/drawing/2014/main" id="{21423AC9-AE75-810B-6EE0-229644C71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1201" y="2128623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그래픽 3113">
              <a:extLst>
                <a:ext uri="{FF2B5EF4-FFF2-40B4-BE49-F238E27FC236}">
                  <a16:creationId xmlns:a16="http://schemas.microsoft.com/office/drawing/2014/main" id="{A5D5F09E-60DF-E6B2-91B1-B3A6D913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335981" y="2416729"/>
              <a:ext cx="2106015" cy="526504"/>
            </a:xfrm>
            <a:prstGeom prst="rect">
              <a:avLst/>
            </a:prstGeom>
          </p:spPr>
        </p:pic>
      </p:grpSp>
      <p:pic>
        <p:nvPicPr>
          <p:cNvPr id="3115" name="Picture 30" descr="Spring Security &amp; JWT">
            <a:extLst>
              <a:ext uri="{FF2B5EF4-FFF2-40B4-BE49-F238E27FC236}">
                <a16:creationId xmlns:a16="http://schemas.microsoft.com/office/drawing/2014/main" id="{05EEB86F-2E09-982D-C5D8-BCBBA986E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10831840" y="4045029"/>
            <a:ext cx="475592" cy="7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20">
            <a:extLst>
              <a:ext uri="{FF2B5EF4-FFF2-40B4-BE49-F238E27FC236}">
                <a16:creationId xmlns:a16="http://schemas.microsoft.com/office/drawing/2014/main" id="{D5692B85-520A-834D-CE04-9EB2F90A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239" y="4172238"/>
            <a:ext cx="906222" cy="6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9" name="그림 3118" descr="봉투, 명함이(가) 표시된 사진&#10;&#10;자동 생성된 설명">
            <a:extLst>
              <a:ext uri="{FF2B5EF4-FFF2-40B4-BE49-F238E27FC236}">
                <a16:creationId xmlns:a16="http://schemas.microsoft.com/office/drawing/2014/main" id="{F7596FA1-116B-0128-C6DF-5AF3F51A003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66" y="4942614"/>
            <a:ext cx="583795" cy="608764"/>
          </a:xfrm>
          <a:prstGeom prst="rect">
            <a:avLst/>
          </a:prstGeom>
        </p:spPr>
      </p:pic>
      <p:pic>
        <p:nvPicPr>
          <p:cNvPr id="3121" name="Picture 2" descr="Development logo mysql icon - Logos">
            <a:extLst>
              <a:ext uri="{FF2B5EF4-FFF2-40B4-BE49-F238E27FC236}">
                <a16:creationId xmlns:a16="http://schemas.microsoft.com/office/drawing/2014/main" id="{026E9254-D6AF-E220-C06A-8AD8C66C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32" y="4685105"/>
            <a:ext cx="688453" cy="6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그림 3121">
            <a:extLst>
              <a:ext uri="{FF2B5EF4-FFF2-40B4-BE49-F238E27FC236}">
                <a16:creationId xmlns:a16="http://schemas.microsoft.com/office/drawing/2014/main" id="{86335CEB-2BAF-AE22-D3E4-9F447177207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29" y="4324374"/>
            <a:ext cx="1065012" cy="271443"/>
          </a:xfrm>
          <a:prstGeom prst="rect">
            <a:avLst/>
          </a:prstGeom>
        </p:spPr>
      </p:pic>
      <p:sp>
        <p:nvSpPr>
          <p:cNvPr id="3126" name="사각형: 둥근 모서리 3125">
            <a:extLst>
              <a:ext uri="{FF2B5EF4-FFF2-40B4-BE49-F238E27FC236}">
                <a16:creationId xmlns:a16="http://schemas.microsoft.com/office/drawing/2014/main" id="{4CD009AA-CBC2-32ED-14E9-267D97E866D8}"/>
              </a:ext>
            </a:extLst>
          </p:cNvPr>
          <p:cNvSpPr/>
          <p:nvPr/>
        </p:nvSpPr>
        <p:spPr>
          <a:xfrm>
            <a:off x="8314619" y="3706096"/>
            <a:ext cx="3491649" cy="2220848"/>
          </a:xfrm>
          <a:prstGeom prst="roundRect">
            <a:avLst>
              <a:gd name="adj" fmla="val 9570"/>
            </a:avLst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27" name="그림 3126">
            <a:extLst>
              <a:ext uri="{FF2B5EF4-FFF2-40B4-BE49-F238E27FC236}">
                <a16:creationId xmlns:a16="http://schemas.microsoft.com/office/drawing/2014/main" id="{B726B626-1A0C-8F37-8882-490DACA47D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51" y="5438122"/>
            <a:ext cx="990962" cy="990962"/>
          </a:xfrm>
          <a:prstGeom prst="rect">
            <a:avLst/>
          </a:prstGeom>
        </p:spPr>
      </p:pic>
      <p:sp>
        <p:nvSpPr>
          <p:cNvPr id="3129" name="사각형: 둥근 모서리 3128">
            <a:extLst>
              <a:ext uri="{FF2B5EF4-FFF2-40B4-BE49-F238E27FC236}">
                <a16:creationId xmlns:a16="http://schemas.microsoft.com/office/drawing/2014/main" id="{0AE0CAA7-8D14-4438-2E67-BEE635DF0C99}"/>
              </a:ext>
            </a:extLst>
          </p:cNvPr>
          <p:cNvSpPr/>
          <p:nvPr/>
        </p:nvSpPr>
        <p:spPr>
          <a:xfrm>
            <a:off x="8047007" y="1966934"/>
            <a:ext cx="3598723" cy="1276893"/>
          </a:xfrm>
          <a:prstGeom prst="roundRect">
            <a:avLst/>
          </a:prstGeom>
          <a:noFill/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0" name="그림 3129">
            <a:extLst>
              <a:ext uri="{FF2B5EF4-FFF2-40B4-BE49-F238E27FC236}">
                <a16:creationId xmlns:a16="http://schemas.microsoft.com/office/drawing/2014/main" id="{CE980C53-696D-B9D9-AF8A-52E6B1AD76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996" y="2736265"/>
            <a:ext cx="990962" cy="990962"/>
          </a:xfrm>
          <a:prstGeom prst="rect">
            <a:avLst/>
          </a:prstGeom>
        </p:spPr>
      </p:pic>
      <p:sp>
        <p:nvSpPr>
          <p:cNvPr id="3132" name="사각형: 둥근 모서리 3131">
            <a:extLst>
              <a:ext uri="{FF2B5EF4-FFF2-40B4-BE49-F238E27FC236}">
                <a16:creationId xmlns:a16="http://schemas.microsoft.com/office/drawing/2014/main" id="{34E893A5-83F4-35CF-23D7-19C370194E3E}"/>
              </a:ext>
            </a:extLst>
          </p:cNvPr>
          <p:cNvSpPr/>
          <p:nvPr/>
        </p:nvSpPr>
        <p:spPr>
          <a:xfrm>
            <a:off x="4507467" y="1677271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Front-End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3" name="사각형: 둥근 모서리 3132">
            <a:extLst>
              <a:ext uri="{FF2B5EF4-FFF2-40B4-BE49-F238E27FC236}">
                <a16:creationId xmlns:a16="http://schemas.microsoft.com/office/drawing/2014/main" id="{0D54739E-4EB2-84AF-76DD-C46790664682}"/>
              </a:ext>
            </a:extLst>
          </p:cNvPr>
          <p:cNvSpPr/>
          <p:nvPr/>
        </p:nvSpPr>
        <p:spPr>
          <a:xfrm>
            <a:off x="8557507" y="3454302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Back-End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4" name="사각형: 둥근 모서리 3133">
            <a:extLst>
              <a:ext uri="{FF2B5EF4-FFF2-40B4-BE49-F238E27FC236}">
                <a16:creationId xmlns:a16="http://schemas.microsoft.com/office/drawing/2014/main" id="{9BC728A2-D937-6743-3167-7277C8812815}"/>
              </a:ext>
            </a:extLst>
          </p:cNvPr>
          <p:cNvSpPr/>
          <p:nvPr/>
        </p:nvSpPr>
        <p:spPr>
          <a:xfrm>
            <a:off x="3042536" y="1677271"/>
            <a:ext cx="902886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CI/CD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pic>
        <p:nvPicPr>
          <p:cNvPr id="3136" name="Picture 32" descr="React Router Logo png transparent">
            <a:extLst>
              <a:ext uri="{FF2B5EF4-FFF2-40B4-BE49-F238E27FC236}">
                <a16:creationId xmlns:a16="http://schemas.microsoft.com/office/drawing/2014/main" id="{983290B5-8BA7-86A9-F4AD-572CFC7A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27" y="2398367"/>
            <a:ext cx="635040" cy="3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7" name="사각형: 둥근 모서리 3136">
            <a:extLst>
              <a:ext uri="{FF2B5EF4-FFF2-40B4-BE49-F238E27FC236}">
                <a16:creationId xmlns:a16="http://schemas.microsoft.com/office/drawing/2014/main" id="{874620EC-D39F-3618-2E77-C3DB6EC4FD81}"/>
              </a:ext>
            </a:extLst>
          </p:cNvPr>
          <p:cNvSpPr/>
          <p:nvPr/>
        </p:nvSpPr>
        <p:spPr>
          <a:xfrm>
            <a:off x="8300648" y="1722463"/>
            <a:ext cx="1729790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01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Library</a:t>
            </a:r>
            <a:endParaRPr lang="ko-KR" altLang="en-US" sz="2200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38" name="사각형: 둥근 모서리 3137">
            <a:extLst>
              <a:ext uri="{FF2B5EF4-FFF2-40B4-BE49-F238E27FC236}">
                <a16:creationId xmlns:a16="http://schemas.microsoft.com/office/drawing/2014/main" id="{B7258D43-821D-C4D1-A428-26EE23966F8F}"/>
              </a:ext>
            </a:extLst>
          </p:cNvPr>
          <p:cNvSpPr/>
          <p:nvPr/>
        </p:nvSpPr>
        <p:spPr>
          <a:xfrm>
            <a:off x="1378475" y="1507415"/>
            <a:ext cx="987694" cy="2109303"/>
          </a:xfrm>
          <a:prstGeom prst="roundRect">
            <a:avLst/>
          </a:prstGeom>
          <a:noFill/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39" name="사각형: 둥근 모서리 3138">
            <a:extLst>
              <a:ext uri="{FF2B5EF4-FFF2-40B4-BE49-F238E27FC236}">
                <a16:creationId xmlns:a16="http://schemas.microsoft.com/office/drawing/2014/main" id="{53AEBA34-ECAF-B6B4-BB09-48540A828A25}"/>
              </a:ext>
            </a:extLst>
          </p:cNvPr>
          <p:cNvSpPr/>
          <p:nvPr/>
        </p:nvSpPr>
        <p:spPr>
          <a:xfrm>
            <a:off x="1224424" y="1307644"/>
            <a:ext cx="129270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58BE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Browser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0" name="사각형: 둥근 모서리 3139">
            <a:extLst>
              <a:ext uri="{FF2B5EF4-FFF2-40B4-BE49-F238E27FC236}">
                <a16:creationId xmlns:a16="http://schemas.microsoft.com/office/drawing/2014/main" id="{46B907F3-7DC1-B140-C213-2D8A89134E6D}"/>
              </a:ext>
            </a:extLst>
          </p:cNvPr>
          <p:cNvSpPr/>
          <p:nvPr/>
        </p:nvSpPr>
        <p:spPr>
          <a:xfrm>
            <a:off x="1376927" y="4538367"/>
            <a:ext cx="987694" cy="1275307"/>
          </a:xfrm>
          <a:prstGeom prst="roundRect">
            <a:avLst/>
          </a:prstGeom>
          <a:noFill/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1" name="사각형: 둥근 모서리 3140">
            <a:extLst>
              <a:ext uri="{FF2B5EF4-FFF2-40B4-BE49-F238E27FC236}">
                <a16:creationId xmlns:a16="http://schemas.microsoft.com/office/drawing/2014/main" id="{6AC5D651-9F77-8669-CB0B-53D1B24F015B}"/>
              </a:ext>
            </a:extLst>
          </p:cNvPr>
          <p:cNvSpPr/>
          <p:nvPr/>
        </p:nvSpPr>
        <p:spPr>
          <a:xfrm>
            <a:off x="1507875" y="4239093"/>
            <a:ext cx="709742" cy="501522"/>
          </a:xfrm>
          <a:prstGeom prst="roundRect">
            <a:avLst/>
          </a:prstGeom>
          <a:solidFill>
            <a:srgbClr val="E9F7FD"/>
          </a:solidFill>
          <a:ln w="38100">
            <a:solidFill>
              <a:srgbClr val="FE6F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카페24 아네모네" pitchFamily="2" charset="-127"/>
                <a:ea typeface="카페24 아네모네" pitchFamily="2" charset="-127"/>
              </a:rPr>
              <a:t>Git</a:t>
            </a:r>
            <a:endParaRPr lang="ko-KR" altLang="en-US" dirty="0">
              <a:solidFill>
                <a:srgbClr val="071F56"/>
              </a:solidFill>
              <a:latin typeface="카페24 아네모네" pitchFamily="2" charset="-127"/>
              <a:ea typeface="카페24 아네모네" pitchFamily="2" charset="-127"/>
            </a:endParaRPr>
          </a:p>
        </p:txBody>
      </p:sp>
      <p:sp>
        <p:nvSpPr>
          <p:cNvPr id="3142" name="직사각형 3141">
            <a:extLst>
              <a:ext uri="{FF2B5EF4-FFF2-40B4-BE49-F238E27FC236}">
                <a16:creationId xmlns:a16="http://schemas.microsoft.com/office/drawing/2014/main" id="{38C48C03-5F1F-FE08-C3ED-882512AEB670}"/>
              </a:ext>
            </a:extLst>
          </p:cNvPr>
          <p:cNvSpPr/>
          <p:nvPr/>
        </p:nvSpPr>
        <p:spPr>
          <a:xfrm>
            <a:off x="236695" y="2805202"/>
            <a:ext cx="867591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User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3143" name="직사각형 3142">
            <a:extLst>
              <a:ext uri="{FF2B5EF4-FFF2-40B4-BE49-F238E27FC236}">
                <a16:creationId xmlns:a16="http://schemas.microsoft.com/office/drawing/2014/main" id="{63B4FE1D-A307-1B94-8AED-78C081417FDA}"/>
              </a:ext>
            </a:extLst>
          </p:cNvPr>
          <p:cNvSpPr/>
          <p:nvPr/>
        </p:nvSpPr>
        <p:spPr>
          <a:xfrm>
            <a:off x="26546" y="5926943"/>
            <a:ext cx="1435040" cy="43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71F56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Developer</a:t>
            </a:r>
            <a:endParaRPr lang="ko-KR" altLang="en-US" dirty="0">
              <a:solidFill>
                <a:srgbClr val="071F56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cxnSp>
        <p:nvCxnSpPr>
          <p:cNvPr id="3147" name="직선 화살표 연결선 3146">
            <a:extLst>
              <a:ext uri="{FF2B5EF4-FFF2-40B4-BE49-F238E27FC236}">
                <a16:creationId xmlns:a16="http://schemas.microsoft.com/office/drawing/2014/main" id="{5591C258-2553-84E1-0F3E-4AEEDD6CE272}"/>
              </a:ext>
            </a:extLst>
          </p:cNvPr>
          <p:cNvCxnSpPr/>
          <p:nvPr/>
        </p:nvCxnSpPr>
        <p:spPr>
          <a:xfrm>
            <a:off x="1132351" y="2627259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8" name="직선 화살표 연결선 3147">
            <a:extLst>
              <a:ext uri="{FF2B5EF4-FFF2-40B4-BE49-F238E27FC236}">
                <a16:creationId xmlns:a16="http://schemas.microsoft.com/office/drawing/2014/main" id="{0F911CFC-5EAB-54E9-B552-A59594F12180}"/>
              </a:ext>
            </a:extLst>
          </p:cNvPr>
          <p:cNvCxnSpPr>
            <a:cxnSpLocks/>
            <a:endCxn id="3108" idx="1"/>
          </p:cNvCxnSpPr>
          <p:nvPr/>
        </p:nvCxnSpPr>
        <p:spPr>
          <a:xfrm>
            <a:off x="2163481" y="2668236"/>
            <a:ext cx="96465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2" name="직선 화살표 연결선 3151">
            <a:extLst>
              <a:ext uri="{FF2B5EF4-FFF2-40B4-BE49-F238E27FC236}">
                <a16:creationId xmlns:a16="http://schemas.microsoft.com/office/drawing/2014/main" id="{258D8E72-A08B-4ED5-EA16-8B14AA52EDEB}"/>
              </a:ext>
            </a:extLst>
          </p:cNvPr>
          <p:cNvCxnSpPr>
            <a:cxnSpLocks/>
            <a:stCxn id="3108" idx="3"/>
          </p:cNvCxnSpPr>
          <p:nvPr/>
        </p:nvCxnSpPr>
        <p:spPr>
          <a:xfrm>
            <a:off x="3816586" y="2668236"/>
            <a:ext cx="690881" cy="0"/>
          </a:xfrm>
          <a:prstGeom prst="straightConnector1">
            <a:avLst/>
          </a:prstGeom>
          <a:ln w="38100">
            <a:solidFill>
              <a:srgbClr val="0096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4" name="직선 화살표 연결선 3153">
            <a:extLst>
              <a:ext uri="{FF2B5EF4-FFF2-40B4-BE49-F238E27FC236}">
                <a16:creationId xmlns:a16="http://schemas.microsoft.com/office/drawing/2014/main" id="{907BFF8F-A7F6-F8F0-E715-D6A455E4A1DD}"/>
              </a:ext>
            </a:extLst>
          </p:cNvPr>
          <p:cNvCxnSpPr>
            <a:cxnSpLocks/>
          </p:cNvCxnSpPr>
          <p:nvPr/>
        </p:nvCxnSpPr>
        <p:spPr>
          <a:xfrm>
            <a:off x="7549614" y="2491539"/>
            <a:ext cx="68740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4" name="연결선: 꺾임 3163">
            <a:extLst>
              <a:ext uri="{FF2B5EF4-FFF2-40B4-BE49-F238E27FC236}">
                <a16:creationId xmlns:a16="http://schemas.microsoft.com/office/drawing/2014/main" id="{0C1DF25E-DE96-5ECA-CC9E-0553B8B78B5F}"/>
              </a:ext>
            </a:extLst>
          </p:cNvPr>
          <p:cNvCxnSpPr>
            <a:cxnSpLocks/>
          </p:cNvCxnSpPr>
          <p:nvPr/>
        </p:nvCxnSpPr>
        <p:spPr>
          <a:xfrm>
            <a:off x="6439575" y="3727227"/>
            <a:ext cx="2041122" cy="930015"/>
          </a:xfrm>
          <a:prstGeom prst="bentConnector3">
            <a:avLst>
              <a:gd name="adj1" fmla="val -88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8" name="연결선: 꺾임 3167">
            <a:extLst>
              <a:ext uri="{FF2B5EF4-FFF2-40B4-BE49-F238E27FC236}">
                <a16:creationId xmlns:a16="http://schemas.microsoft.com/office/drawing/2014/main" id="{0AA48C8E-00B0-D37A-9B82-24C0C1EF10E7}"/>
              </a:ext>
            </a:extLst>
          </p:cNvPr>
          <p:cNvCxnSpPr>
            <a:cxnSpLocks/>
            <a:stCxn id="3096" idx="3"/>
            <a:endCxn id="3107" idx="1"/>
          </p:cNvCxnSpPr>
          <p:nvPr/>
        </p:nvCxnSpPr>
        <p:spPr>
          <a:xfrm flipV="1">
            <a:off x="2222852" y="3955824"/>
            <a:ext cx="819684" cy="1257241"/>
          </a:xfrm>
          <a:prstGeom prst="bentConnector3">
            <a:avLst>
              <a:gd name="adj1" fmla="val 50000"/>
            </a:avLst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1" name="직선 화살표 연결선 3180">
            <a:extLst>
              <a:ext uri="{FF2B5EF4-FFF2-40B4-BE49-F238E27FC236}">
                <a16:creationId xmlns:a16="http://schemas.microsoft.com/office/drawing/2014/main" id="{4F1AE220-D7E7-657C-24E7-68682292472F}"/>
              </a:ext>
            </a:extLst>
          </p:cNvPr>
          <p:cNvCxnSpPr/>
          <p:nvPr/>
        </p:nvCxnSpPr>
        <p:spPr>
          <a:xfrm>
            <a:off x="1142427" y="5209374"/>
            <a:ext cx="401012" cy="0"/>
          </a:xfrm>
          <a:prstGeom prst="straightConnector1">
            <a:avLst/>
          </a:prstGeom>
          <a:ln w="38100">
            <a:solidFill>
              <a:srgbClr val="071F5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3" name="연결선: 꺾임 3182">
            <a:extLst>
              <a:ext uri="{FF2B5EF4-FFF2-40B4-BE49-F238E27FC236}">
                <a16:creationId xmlns:a16="http://schemas.microsoft.com/office/drawing/2014/main" id="{EFC167D6-D97F-CE53-9C78-7FD5F04A7685}"/>
              </a:ext>
            </a:extLst>
          </p:cNvPr>
          <p:cNvCxnSpPr>
            <a:cxnSpLocks/>
            <a:stCxn id="3121" idx="3"/>
          </p:cNvCxnSpPr>
          <p:nvPr/>
        </p:nvCxnSpPr>
        <p:spPr>
          <a:xfrm>
            <a:off x="3816585" y="5029332"/>
            <a:ext cx="4651817" cy="292961"/>
          </a:xfrm>
          <a:prstGeom prst="bentConnector3">
            <a:avLst/>
          </a:prstGeom>
          <a:ln w="38100">
            <a:solidFill>
              <a:srgbClr val="3765A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88" name="Picture 22" descr="post-thumbnail">
            <a:extLst>
              <a:ext uri="{FF2B5EF4-FFF2-40B4-BE49-F238E27FC236}">
                <a16:creationId xmlns:a16="http://schemas.microsoft.com/office/drawing/2014/main" id="{B461356B-3B16-39E7-C95C-88FD0D58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342" y="4989748"/>
            <a:ext cx="848375" cy="6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93" name="연결선: 꺾임 3192">
            <a:extLst>
              <a:ext uri="{FF2B5EF4-FFF2-40B4-BE49-F238E27FC236}">
                <a16:creationId xmlns:a16="http://schemas.microsoft.com/office/drawing/2014/main" id="{6A5C3BB1-ED53-15B9-9A21-08B08C07F0F4}"/>
              </a:ext>
            </a:extLst>
          </p:cNvPr>
          <p:cNvCxnSpPr>
            <a:cxnSpLocks/>
            <a:stCxn id="3107" idx="3"/>
          </p:cNvCxnSpPr>
          <p:nvPr/>
        </p:nvCxnSpPr>
        <p:spPr>
          <a:xfrm flipV="1">
            <a:off x="3902180" y="3412112"/>
            <a:ext cx="598866" cy="543712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5" name="연결선: 꺾임 3194">
            <a:extLst>
              <a:ext uri="{FF2B5EF4-FFF2-40B4-BE49-F238E27FC236}">
                <a16:creationId xmlns:a16="http://schemas.microsoft.com/office/drawing/2014/main" id="{834D5395-1462-88F6-B407-ECB27C939C0A}"/>
              </a:ext>
            </a:extLst>
          </p:cNvPr>
          <p:cNvCxnSpPr>
            <a:cxnSpLocks/>
            <a:stCxn id="3107" idx="3"/>
          </p:cNvCxnSpPr>
          <p:nvPr/>
        </p:nvCxnSpPr>
        <p:spPr>
          <a:xfrm>
            <a:off x="3902180" y="3955824"/>
            <a:ext cx="4566222" cy="886081"/>
          </a:xfrm>
          <a:prstGeom prst="bentConnector3">
            <a:avLst>
              <a:gd name="adj1" fmla="val 50000"/>
            </a:avLst>
          </a:prstGeom>
          <a:ln w="38100">
            <a:solidFill>
              <a:srgbClr val="D3383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1" name="연결선: 꺾임 3210">
            <a:extLst>
              <a:ext uri="{FF2B5EF4-FFF2-40B4-BE49-F238E27FC236}">
                <a16:creationId xmlns:a16="http://schemas.microsoft.com/office/drawing/2014/main" id="{51BD3FE1-0B71-8FFD-A48C-86182D73D6DD}"/>
              </a:ext>
            </a:extLst>
          </p:cNvPr>
          <p:cNvCxnSpPr>
            <a:cxnSpLocks/>
            <a:endCxn id="3108" idx="3"/>
          </p:cNvCxnSpPr>
          <p:nvPr/>
        </p:nvCxnSpPr>
        <p:spPr>
          <a:xfrm rot="16200000" flipV="1">
            <a:off x="2542468" y="3942355"/>
            <a:ext cx="2998597" cy="450359"/>
          </a:xfrm>
          <a:prstGeom prst="bentConnector2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8" name="직선 화살표 연결선 3217">
            <a:extLst>
              <a:ext uri="{FF2B5EF4-FFF2-40B4-BE49-F238E27FC236}">
                <a16:creationId xmlns:a16="http://schemas.microsoft.com/office/drawing/2014/main" id="{4E416049-D943-5557-1432-4AD666574A93}"/>
              </a:ext>
            </a:extLst>
          </p:cNvPr>
          <p:cNvCxnSpPr>
            <a:cxnSpLocks/>
          </p:cNvCxnSpPr>
          <p:nvPr/>
        </p:nvCxnSpPr>
        <p:spPr>
          <a:xfrm flipV="1">
            <a:off x="4249580" y="5635522"/>
            <a:ext cx="4218822" cy="14643"/>
          </a:xfrm>
          <a:prstGeom prst="straightConnector1">
            <a:avLst/>
          </a:prstGeom>
          <a:ln w="38100">
            <a:solidFill>
              <a:srgbClr val="0096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15A1768-166B-EF42-8FD9-59C92402DFA8}"/>
              </a:ext>
            </a:extLst>
          </p:cNvPr>
          <p:cNvSpPr/>
          <p:nvPr/>
        </p:nvSpPr>
        <p:spPr>
          <a:xfrm>
            <a:off x="776302" y="58323"/>
            <a:ext cx="10921909" cy="93033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아키텍쳐</a:t>
            </a:r>
            <a:r>
              <a:rPr lang="ko-KR" altLang="en-US" dirty="0"/>
              <a:t> 맞게 바꿔 쓰면 될 듯</a:t>
            </a:r>
            <a:endParaRPr lang="en-US" altLang="ko-KR" dirty="0"/>
          </a:p>
          <a:p>
            <a:pPr algn="ctr"/>
            <a:r>
              <a:rPr lang="ko-KR" altLang="en-US" dirty="0"/>
              <a:t>없는 아이콘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Reddis </a:t>
            </a:r>
            <a:r>
              <a:rPr lang="ko-KR" altLang="en-US" dirty="0"/>
              <a:t>아이콘</a:t>
            </a:r>
            <a:r>
              <a:rPr lang="en-US" altLang="ko-KR" dirty="0"/>
              <a:t>, </a:t>
            </a:r>
            <a:r>
              <a:rPr lang="ko-KR" altLang="en-US" dirty="0" err="1"/>
              <a:t>텐서플로우</a:t>
            </a:r>
            <a:r>
              <a:rPr lang="ko-KR" altLang="en-US" dirty="0"/>
              <a:t> 등 </a:t>
            </a:r>
            <a:r>
              <a:rPr lang="en-US" altLang="ko-KR" dirty="0"/>
              <a:t>Ai</a:t>
            </a:r>
            <a:r>
              <a:rPr lang="ko-KR" altLang="en-US" dirty="0"/>
              <a:t>쪽 아이콘</a:t>
            </a:r>
            <a:endParaRPr lang="en-US" altLang="ko-KR" dirty="0"/>
          </a:p>
          <a:p>
            <a:pPr algn="ctr"/>
            <a:r>
              <a:rPr lang="en-US" altLang="ko-KR" dirty="0"/>
              <a:t>FE / BE </a:t>
            </a:r>
            <a:r>
              <a:rPr lang="ko-KR" altLang="en-US" dirty="0"/>
              <a:t>나눈다면 </a:t>
            </a:r>
            <a:r>
              <a:rPr lang="ko-KR" altLang="en-US" dirty="0" err="1"/>
              <a:t>젠킨스</a:t>
            </a:r>
            <a:r>
              <a:rPr lang="ko-KR" altLang="en-US" dirty="0"/>
              <a:t> 아저씨로 잘 나눠서 그리면 될 듯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69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6">
        <p159:morph option="byObject"/>
      </p:transition>
    </mc:Choice>
    <mc:Fallback xmlns="">
      <p:transition spd="slow" advTm="876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A6B3C4C-8BF7-ACE5-16AB-A07513BF93B0}"/>
              </a:ext>
            </a:extLst>
          </p:cNvPr>
          <p:cNvSpPr/>
          <p:nvPr/>
        </p:nvSpPr>
        <p:spPr>
          <a:xfrm>
            <a:off x="578322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차트이(가) 표시된 사진&#10;&#10;자동 생성된 설명">
            <a:extLst>
              <a:ext uri="{FF2B5EF4-FFF2-40B4-BE49-F238E27FC236}">
                <a16:creationId xmlns:a16="http://schemas.microsoft.com/office/drawing/2014/main" id="{ED182E61-914D-536E-C903-D9FE1CFA1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1101" y="-7791450"/>
            <a:ext cx="8001001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BE8C4-0217-9418-F8B9-B96690E90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7791450"/>
            <a:ext cx="12192000" cy="68580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303D410-0DE8-014B-E52A-4E14DF939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5" b="99124" l="9985" r="91817">
                        <a14:foregroundMark x1="12913" y1="69820" x2="64314" y2="70470"/>
                        <a14:foregroundMark x1="64314" y1="70470" x2="87037" y2="70070"/>
                        <a14:foregroundMark x1="87037" y1="70070" x2="78804" y2="75926"/>
                        <a14:foregroundMark x1="78804" y1="75926" x2="13514" y2="74099"/>
                        <a14:foregroundMark x1="13514" y1="74099" x2="12538" y2="71672"/>
                        <a14:foregroundMark x1="35686" y1="44820" x2="35586" y2="37412"/>
                        <a14:foregroundMark x1="35586" y1="37412" x2="33208" y2="29454"/>
                        <a14:foregroundMark x1="33208" y1="29454" x2="58258" y2="28303"/>
                        <a14:foregroundMark x1="58258" y1="28303" x2="63689" y2="39515"/>
                        <a14:foregroundMark x1="63689" y1="39515" x2="60586" y2="58108"/>
                        <a14:foregroundMark x1="60586" y1="58108" x2="46997" y2="61011"/>
                        <a14:foregroundMark x1="46997" y1="61011" x2="34985" y2="83008"/>
                        <a14:foregroundMark x1="34985" y1="83008" x2="38038" y2="93594"/>
                        <a14:foregroundMark x1="38038" y1="93594" x2="42167" y2="95370"/>
                        <a14:foregroundMark x1="33108" y1="47222" x2="53353" y2="45746"/>
                        <a14:foregroundMark x1="53353" y1="45746" x2="55706" y2="44995"/>
                        <a14:foregroundMark x1="40691" y1="42217" x2="55556" y2="40916"/>
                        <a14:foregroundMark x1="55556" y1="40916" x2="56982" y2="41491"/>
                        <a14:foregroundMark x1="36436" y1="33884" x2="53854" y2="30005"/>
                        <a14:foregroundMark x1="53854" y1="30005" x2="56056" y2="30005"/>
                        <a14:foregroundMark x1="33659" y1="96672" x2="39765" y2="97047"/>
                        <a14:foregroundMark x1="90691" y1="68519" x2="91817" y2="76677"/>
                        <a14:foregroundMark x1="91817" y1="76677" x2="91817" y2="76677"/>
                        <a14:foregroundMark x1="43669" y1="49725" x2="51727" y2="53704"/>
                        <a14:foregroundMark x1="51727" y1="53704" x2="58834" y2="52127"/>
                        <a14:foregroundMark x1="58834" y1="52127" x2="55480" y2="52578"/>
                        <a14:foregroundMark x1="38238" y1="99124" x2="40841" y2="98949"/>
                        <a14:backgroundMark x1="22723" y1="80180" x2="24950" y2="81106"/>
                        <a14:backgroundMark x1="55506" y1="84434" x2="77928" y2="82232"/>
                        <a14:backgroundMark x1="78478" y1="55380" x2="74024" y2="38138"/>
                        <a14:backgroundMark x1="24775" y1="61111" x2="22172" y2="47598"/>
                        <a14:backgroundMark x1="28328" y1="54454" x2="32182" y2="60761"/>
                        <a14:backgroundMark x1="32182" y1="60761" x2="27503" y2="56106"/>
                        <a14:backgroundMark x1="55706" y1="21947" x2="45295" y2="20796"/>
                        <a14:backgroundMark x1="45295" y1="20796" x2="46722" y2="13363"/>
                        <a14:backgroundMark x1="46722" y1="13363" x2="58534" y2="13889"/>
                        <a14:backgroundMark x1="58534" y1="13889" x2="82608" y2="36537"/>
                        <a14:backgroundMark x1="82608" y1="36537" x2="84810" y2="50551"/>
                        <a14:backgroundMark x1="84810" y1="50551" x2="83584" y2="60210"/>
                        <a14:backgroundMark x1="83584" y1="60210" x2="74474" y2="54880"/>
                        <a14:backgroundMark x1="74474" y1="54880" x2="76051" y2="39289"/>
                        <a14:backgroundMark x1="76051" y1="39289" x2="71121" y2="24174"/>
                        <a14:backgroundMark x1="68519" y1="63914" x2="79530" y2="55405"/>
                        <a14:backgroundMark x1="79530" y1="55405" x2="77252" y2="62187"/>
                        <a14:backgroundMark x1="77252" y1="62187" x2="68944" y2="62212"/>
                        <a14:backgroundMark x1="50325" y1="80005" x2="65090" y2="89489"/>
                        <a14:backgroundMark x1="65090" y1="89489" x2="76276" y2="88163"/>
                        <a14:backgroundMark x1="76276" y1="88163" x2="81657" y2="81907"/>
                        <a14:backgroundMark x1="81657" y1="81907" x2="81657" y2="81907"/>
                        <a14:backgroundMark x1="69520" y1="49650" x2="69645" y2="49925"/>
                        <a14:backgroundMark x1="69444" y1="49650" x2="69444" y2="49650"/>
                        <a14:backgroundMark x1="69369" y1="49650" x2="69795" y2="50200"/>
                        <a14:backgroundMark x1="69545" y1="49700" x2="69169" y2="49274"/>
                        <a14:backgroundMark x1="45696" y1="99349" x2="45696" y2="99349"/>
                        <a14:backgroundMark x1="45370" y1="99174" x2="45846" y2="99174"/>
                        <a14:backgroundMark x1="35460" y1="99224" x2="35586" y2="99224"/>
                        <a14:backgroundMark x1="38739" y1="99925" x2="38864" y2="99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-10382250"/>
            <a:ext cx="6858000" cy="68580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FF6A196-BA29-A90B-3831-C70B7D9FFE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5" b="99124" l="9985" r="91817">
                        <a14:foregroundMark x1="12913" y1="69820" x2="64314" y2="70470"/>
                        <a14:foregroundMark x1="64314" y1="70470" x2="87037" y2="70070"/>
                        <a14:foregroundMark x1="87037" y1="70070" x2="78804" y2="75926"/>
                        <a14:foregroundMark x1="78804" y1="75926" x2="13514" y2="74099"/>
                        <a14:foregroundMark x1="13514" y1="74099" x2="12538" y2="71672"/>
                        <a14:foregroundMark x1="35686" y1="44820" x2="35586" y2="37412"/>
                        <a14:foregroundMark x1="35586" y1="37412" x2="33208" y2="29454"/>
                        <a14:foregroundMark x1="33208" y1="29454" x2="58258" y2="28303"/>
                        <a14:foregroundMark x1="58258" y1="28303" x2="63689" y2="39515"/>
                        <a14:foregroundMark x1="63689" y1="39515" x2="60586" y2="58108"/>
                        <a14:foregroundMark x1="60586" y1="58108" x2="46997" y2="61011"/>
                        <a14:foregroundMark x1="46997" y1="61011" x2="34985" y2="83008"/>
                        <a14:foregroundMark x1="34985" y1="83008" x2="38038" y2="93594"/>
                        <a14:foregroundMark x1="38038" y1="93594" x2="42167" y2="95370"/>
                        <a14:foregroundMark x1="33108" y1="47222" x2="53353" y2="45746"/>
                        <a14:foregroundMark x1="53353" y1="45746" x2="55706" y2="44995"/>
                        <a14:foregroundMark x1="40691" y1="42217" x2="55556" y2="40916"/>
                        <a14:foregroundMark x1="55556" y1="40916" x2="56982" y2="41491"/>
                        <a14:foregroundMark x1="36436" y1="33884" x2="53854" y2="30005"/>
                        <a14:foregroundMark x1="53854" y1="30005" x2="56056" y2="30005"/>
                        <a14:foregroundMark x1="33659" y1="96672" x2="39765" y2="97047"/>
                        <a14:foregroundMark x1="90691" y1="68519" x2="91817" y2="76677"/>
                        <a14:foregroundMark x1="91817" y1="76677" x2="91817" y2="76677"/>
                        <a14:foregroundMark x1="43669" y1="49725" x2="51727" y2="53704"/>
                        <a14:foregroundMark x1="51727" y1="53704" x2="58834" y2="52127"/>
                        <a14:foregroundMark x1="58834" y1="52127" x2="55480" y2="52578"/>
                        <a14:foregroundMark x1="38238" y1="99124" x2="40841" y2="98949"/>
                        <a14:backgroundMark x1="22723" y1="80180" x2="24950" y2="81106"/>
                        <a14:backgroundMark x1="55506" y1="84434" x2="77928" y2="82232"/>
                        <a14:backgroundMark x1="78478" y1="55380" x2="74024" y2="38138"/>
                        <a14:backgroundMark x1="24775" y1="61111" x2="22172" y2="47598"/>
                        <a14:backgroundMark x1="28328" y1="54454" x2="32182" y2="60761"/>
                        <a14:backgroundMark x1="32182" y1="60761" x2="27503" y2="56106"/>
                        <a14:backgroundMark x1="55706" y1="21947" x2="45295" y2="20796"/>
                        <a14:backgroundMark x1="45295" y1="20796" x2="46722" y2="13363"/>
                        <a14:backgroundMark x1="46722" y1="13363" x2="58534" y2="13889"/>
                        <a14:backgroundMark x1="58534" y1="13889" x2="82608" y2="36537"/>
                        <a14:backgroundMark x1="82608" y1="36537" x2="84810" y2="50551"/>
                        <a14:backgroundMark x1="84810" y1="50551" x2="83584" y2="60210"/>
                        <a14:backgroundMark x1="83584" y1="60210" x2="74474" y2="54880"/>
                        <a14:backgroundMark x1="74474" y1="54880" x2="76051" y2="39289"/>
                        <a14:backgroundMark x1="76051" y1="39289" x2="71121" y2="24174"/>
                        <a14:backgroundMark x1="68519" y1="63914" x2="79530" y2="55405"/>
                        <a14:backgroundMark x1="79530" y1="55405" x2="77252" y2="62187"/>
                        <a14:backgroundMark x1="77252" y1="62187" x2="68944" y2="62212"/>
                        <a14:backgroundMark x1="50325" y1="80005" x2="65090" y2="89489"/>
                        <a14:backgroundMark x1="65090" y1="89489" x2="76276" y2="88163"/>
                        <a14:backgroundMark x1="76276" y1="88163" x2="81657" y2="81907"/>
                        <a14:backgroundMark x1="81657" y1="81907" x2="81657" y2="81907"/>
                        <a14:backgroundMark x1="69520" y1="49650" x2="69645" y2="49925"/>
                        <a14:backgroundMark x1="69444" y1="49650" x2="69444" y2="49650"/>
                        <a14:backgroundMark x1="69369" y1="49650" x2="69795" y2="50200"/>
                        <a14:backgroundMark x1="69545" y1="49700" x2="69169" y2="49274"/>
                        <a14:backgroundMark x1="45696" y1="99349" x2="45696" y2="99349"/>
                        <a14:backgroundMark x1="45370" y1="99174" x2="45846" y2="99174"/>
                        <a14:backgroundMark x1="35460" y1="99224" x2="35586" y2="99224"/>
                        <a14:backgroundMark x1="38739" y1="99925" x2="38864" y2="99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83"/>
          <a:stretch/>
        </p:blipFill>
        <p:spPr>
          <a:xfrm>
            <a:off x="7257143" y="-5833102"/>
            <a:ext cx="4296228" cy="34506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730A735-8B5D-D48A-5AAC-5162628535F3}"/>
              </a:ext>
            </a:extLst>
          </p:cNvPr>
          <p:cNvSpPr/>
          <p:nvPr/>
        </p:nvSpPr>
        <p:spPr>
          <a:xfrm>
            <a:off x="188685" y="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팀원 소개</a:t>
            </a:r>
          </a:p>
        </p:txBody>
      </p:sp>
      <p:pic>
        <p:nvPicPr>
          <p:cNvPr id="4" name="그림 3" descr="사람, 착용, 젊은, 포즈이(가) 표시된 사진&#10;&#10;자동 생성된 설명">
            <a:extLst>
              <a:ext uri="{FF2B5EF4-FFF2-40B4-BE49-F238E27FC236}">
                <a16:creationId xmlns:a16="http://schemas.microsoft.com/office/drawing/2014/main" id="{F0FBE935-4EA2-26EB-4F00-3670C10A7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91933" y="9978821"/>
            <a:ext cx="2685143" cy="2685143"/>
          </a:xfrm>
          <a:prstGeom prst="rect">
            <a:avLst/>
          </a:prstGeom>
        </p:spPr>
      </p:pic>
      <p:pic>
        <p:nvPicPr>
          <p:cNvPr id="7" name="그림 6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96650670-EF41-CAB4-D826-FB6961BA03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6375" y="7430709"/>
            <a:ext cx="2685143" cy="3580191"/>
          </a:xfrm>
          <a:prstGeom prst="rect">
            <a:avLst/>
          </a:prstGeom>
        </p:spPr>
      </p:pic>
      <p:pic>
        <p:nvPicPr>
          <p:cNvPr id="15" name="그림 14" descr="의류, 사람, 실내, 헤어피스이(가) 표시된 사진&#10;&#10;자동 생성된 설명">
            <a:extLst>
              <a:ext uri="{FF2B5EF4-FFF2-40B4-BE49-F238E27FC236}">
                <a16:creationId xmlns:a16="http://schemas.microsoft.com/office/drawing/2014/main" id="{B7AD5BB4-CF7E-2D85-3DF0-450C542C4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6390" y="13771379"/>
            <a:ext cx="2902557" cy="3868921"/>
          </a:xfrm>
          <a:prstGeom prst="rect">
            <a:avLst/>
          </a:prstGeom>
        </p:spPr>
      </p:pic>
      <p:pic>
        <p:nvPicPr>
          <p:cNvPr id="19" name="그림 18" descr="도표이(가) 표시된 사진&#10;&#10;자동 생성된 설명">
            <a:extLst>
              <a:ext uri="{FF2B5EF4-FFF2-40B4-BE49-F238E27FC236}">
                <a16:creationId xmlns:a16="http://schemas.microsoft.com/office/drawing/2014/main" id="{7C138866-9F83-9666-6223-AEE9D97DB5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3532" y="7430709"/>
            <a:ext cx="4250591" cy="685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4FE3F4-B461-E5E5-6C76-DCC4CE629A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668658" y="11010900"/>
            <a:ext cx="6858000" cy="685800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A3AB2200-3518-4B15-E915-2B1EAE669257}"/>
              </a:ext>
            </a:extLst>
          </p:cNvPr>
          <p:cNvSpPr/>
          <p:nvPr/>
        </p:nvSpPr>
        <p:spPr>
          <a:xfrm>
            <a:off x="-16441661" y="12431529"/>
            <a:ext cx="2679700" cy="26797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111A62-9A43-A79F-2585-25FEFBE1A64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4527" t="8426" r="26399" b="52500"/>
          <a:stretch>
            <a:fillRect/>
          </a:stretch>
        </p:blipFill>
        <p:spPr>
          <a:xfrm>
            <a:off x="-11426110" y="19023877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33" name="그림 32" descr="사람, 착용, 젊은, 포즈이(가) 표시된 사진&#10;&#10;자동 생성된 설명">
            <a:extLst>
              <a:ext uri="{FF2B5EF4-FFF2-40B4-BE49-F238E27FC236}">
                <a16:creationId xmlns:a16="http://schemas.microsoft.com/office/drawing/2014/main" id="{F804F36C-4C83-A29A-870F-6BA18F84E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" b="203"/>
          <a:stretch>
            <a:fillRect/>
          </a:stretch>
        </p:blipFill>
        <p:spPr>
          <a:xfrm>
            <a:off x="-17652616" y="19000992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2 h 2679700"/>
              <a:gd name="connsiteX2" fmla="*/ 1339850 w 2679700"/>
              <a:gd name="connsiteY2" fmla="*/ 2679700 h 2679700"/>
              <a:gd name="connsiteX3" fmla="*/ 0 w 2679700"/>
              <a:gd name="connsiteY3" fmla="*/ 1339852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2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2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36" name="그림 35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07D1C6EB-F956-F5B7-A5CD-4E6D573D7D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3825" r="5168" b="28927"/>
          <a:stretch>
            <a:fillRect/>
          </a:stretch>
        </p:blipFill>
        <p:spPr>
          <a:xfrm>
            <a:off x="-8037164" y="18725427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50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0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40" name="그림 39" descr="도표이(가) 표시된 사진&#10;&#10;자동 생성된 설명">
            <a:extLst>
              <a:ext uri="{FF2B5EF4-FFF2-40B4-BE49-F238E27FC236}">
                <a16:creationId xmlns:a16="http://schemas.microsoft.com/office/drawing/2014/main" id="{3211F373-6581-1304-3861-AE3CF46667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6861" r="32675" b="51663"/>
          <a:stretch>
            <a:fillRect/>
          </a:stretch>
        </p:blipFill>
        <p:spPr>
          <a:xfrm>
            <a:off x="-4490358" y="18920687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</p:spPr>
      </p:pic>
      <p:pic>
        <p:nvPicPr>
          <p:cNvPr id="51" name="그림 50" descr="의류, 사람, 실내, 헤어피스이(가) 표시된 사진&#10;&#10;자동 생성된 설명">
            <a:extLst>
              <a:ext uri="{FF2B5EF4-FFF2-40B4-BE49-F238E27FC236}">
                <a16:creationId xmlns:a16="http://schemas.microsoft.com/office/drawing/2014/main" id="{B955BE53-8C88-11DA-92EC-EC5FAAD1BB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233" r="3839" b="29505"/>
          <a:stretch>
            <a:fillRect/>
          </a:stretch>
        </p:blipFill>
        <p:spPr>
          <a:xfrm>
            <a:off x="-14650792" y="18773116"/>
            <a:ext cx="2679700" cy="26797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48 h 2679700"/>
              <a:gd name="connsiteX2" fmla="*/ 1339850 w 2679700"/>
              <a:gd name="connsiteY2" fmla="*/ 2679700 h 2679700"/>
              <a:gd name="connsiteX3" fmla="*/ 0 w 2679700"/>
              <a:gd name="connsiteY3" fmla="*/ 1339848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48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48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67E3AFD-4994-9F1B-41B7-5E3E5598B74D}"/>
              </a:ext>
            </a:extLst>
          </p:cNvPr>
          <p:cNvSpPr/>
          <p:nvPr/>
        </p:nvSpPr>
        <p:spPr>
          <a:xfrm>
            <a:off x="2468171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146580E-5DAF-5E97-0448-03A3073952E1}"/>
              </a:ext>
            </a:extLst>
          </p:cNvPr>
          <p:cNvSpPr/>
          <p:nvPr/>
        </p:nvSpPr>
        <p:spPr>
          <a:xfrm>
            <a:off x="4358784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6E4ACF5-B7FD-0EC5-FE54-01F399E14D3A}"/>
              </a:ext>
            </a:extLst>
          </p:cNvPr>
          <p:cNvSpPr/>
          <p:nvPr/>
        </p:nvSpPr>
        <p:spPr>
          <a:xfrm>
            <a:off x="6249396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84651A0-75E0-8A68-1B3C-BED0FE9C4514}"/>
              </a:ext>
            </a:extLst>
          </p:cNvPr>
          <p:cNvSpPr/>
          <p:nvPr/>
        </p:nvSpPr>
        <p:spPr>
          <a:xfrm>
            <a:off x="8146912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B0EC770-10B7-D2CD-E4F1-9B7F49FBDE82}"/>
              </a:ext>
            </a:extLst>
          </p:cNvPr>
          <p:cNvSpPr/>
          <p:nvPr/>
        </p:nvSpPr>
        <p:spPr>
          <a:xfrm>
            <a:off x="10036878" y="1929953"/>
            <a:ext cx="1576800" cy="4441817"/>
          </a:xfrm>
          <a:prstGeom prst="roundRect">
            <a:avLst/>
          </a:prstGeom>
          <a:noFill/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E55CDC0A-8652-BF45-291F-ACC8674221D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4527" t="8426" r="26399" b="52500"/>
          <a:stretch>
            <a:fillRect/>
          </a:stretch>
        </p:blipFill>
        <p:spPr>
          <a:xfrm>
            <a:off x="6252565" y="1143377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43" name="그림 42" descr="사람, 착용, 젊은, 포즈이(가) 표시된 사진&#10;&#10;자동 생성된 설명">
            <a:extLst>
              <a:ext uri="{FF2B5EF4-FFF2-40B4-BE49-F238E27FC236}">
                <a16:creationId xmlns:a16="http://schemas.microsoft.com/office/drawing/2014/main" id="{8499E860-5915-ACA5-E499-252016F579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" b="203"/>
          <a:stretch>
            <a:fillRect/>
          </a:stretch>
        </p:blipFill>
        <p:spPr>
          <a:xfrm>
            <a:off x="2465434" y="1143377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2 h 2679700"/>
              <a:gd name="connsiteX2" fmla="*/ 1339850 w 2679700"/>
              <a:gd name="connsiteY2" fmla="*/ 2679700 h 2679700"/>
              <a:gd name="connsiteX3" fmla="*/ 0 w 2679700"/>
              <a:gd name="connsiteY3" fmla="*/ 1339852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2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2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44" name="그림 43" descr="사람, 벽, 의류, 실내이(가) 표시된 사진&#10;&#10;자동 생성된 설명">
            <a:extLst>
              <a:ext uri="{FF2B5EF4-FFF2-40B4-BE49-F238E27FC236}">
                <a16:creationId xmlns:a16="http://schemas.microsoft.com/office/drawing/2014/main" id="{1B92382B-5C23-5706-EB74-B57FA4058B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3825" r="5168" b="28927"/>
          <a:stretch>
            <a:fillRect/>
          </a:stretch>
        </p:blipFill>
        <p:spPr>
          <a:xfrm>
            <a:off x="4358999" y="1143377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50"/>
                </a:cubicBezTo>
                <a:cubicBezTo>
                  <a:pt x="2679700" y="2079830"/>
                  <a:pt x="2079829" y="2679700"/>
                  <a:pt x="1339850" y="2679700"/>
                </a:cubicBezTo>
                <a:cubicBezTo>
                  <a:pt x="599871" y="2679700"/>
                  <a:pt x="0" y="2079830"/>
                  <a:pt x="0" y="1339850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45" name="그림 44" descr="도표이(가) 표시된 사진&#10;&#10;자동 생성된 설명">
            <a:extLst>
              <a:ext uri="{FF2B5EF4-FFF2-40B4-BE49-F238E27FC236}">
                <a16:creationId xmlns:a16="http://schemas.microsoft.com/office/drawing/2014/main" id="{3628D459-4D1F-82B2-CE13-8CAC4280C3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6861" r="32675" b="51663"/>
          <a:stretch>
            <a:fillRect/>
          </a:stretch>
        </p:blipFill>
        <p:spPr>
          <a:xfrm>
            <a:off x="10038090" y="1141770"/>
            <a:ext cx="1576369" cy="1576369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50 h 2679700"/>
              <a:gd name="connsiteX2" fmla="*/ 1339850 w 2679700"/>
              <a:gd name="connsiteY2" fmla="*/ 2679700 h 2679700"/>
              <a:gd name="connsiteX3" fmla="*/ 0 w 2679700"/>
              <a:gd name="connsiteY3" fmla="*/ 1339850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2"/>
                  <a:pt x="2679700" y="1339850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50"/>
                </a:cubicBezTo>
                <a:cubicBezTo>
                  <a:pt x="0" y="599872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pic>
        <p:nvPicPr>
          <p:cNvPr id="52" name="그림 51" descr="의류, 사람, 실내, 헤어피스이(가) 표시된 사진&#10;&#10;자동 생성된 설명">
            <a:extLst>
              <a:ext uri="{FF2B5EF4-FFF2-40B4-BE49-F238E27FC236}">
                <a16:creationId xmlns:a16="http://schemas.microsoft.com/office/drawing/2014/main" id="{CF2C8142-E43E-FCBC-6796-61368ACE95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t="1233" r="3839" b="29505"/>
          <a:stretch>
            <a:fillRect/>
          </a:stretch>
        </p:blipFill>
        <p:spPr>
          <a:xfrm>
            <a:off x="577540" y="1144982"/>
            <a:ext cx="1576800" cy="1576800"/>
          </a:xfrm>
          <a:custGeom>
            <a:avLst/>
            <a:gdLst>
              <a:gd name="connsiteX0" fmla="*/ 1339850 w 2679700"/>
              <a:gd name="connsiteY0" fmla="*/ 0 h 2679700"/>
              <a:gd name="connsiteX1" fmla="*/ 2679700 w 2679700"/>
              <a:gd name="connsiteY1" fmla="*/ 1339848 h 2679700"/>
              <a:gd name="connsiteX2" fmla="*/ 1339850 w 2679700"/>
              <a:gd name="connsiteY2" fmla="*/ 2679700 h 2679700"/>
              <a:gd name="connsiteX3" fmla="*/ 0 w 2679700"/>
              <a:gd name="connsiteY3" fmla="*/ 1339848 h 2679700"/>
              <a:gd name="connsiteX4" fmla="*/ 1339850 w 2679700"/>
              <a:gd name="connsiteY4" fmla="*/ 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679700">
                <a:moveTo>
                  <a:pt x="1339850" y="0"/>
                </a:moveTo>
                <a:cubicBezTo>
                  <a:pt x="2079829" y="0"/>
                  <a:pt x="2679700" y="599870"/>
                  <a:pt x="2679700" y="1339848"/>
                </a:cubicBezTo>
                <a:cubicBezTo>
                  <a:pt x="2679700" y="2079828"/>
                  <a:pt x="2079829" y="2679700"/>
                  <a:pt x="1339850" y="2679700"/>
                </a:cubicBezTo>
                <a:cubicBezTo>
                  <a:pt x="599871" y="2679700"/>
                  <a:pt x="0" y="2079828"/>
                  <a:pt x="0" y="1339848"/>
                </a:cubicBezTo>
                <a:cubicBezTo>
                  <a:pt x="0" y="599870"/>
                  <a:pt x="599871" y="0"/>
                  <a:pt x="1339850" y="0"/>
                </a:cubicBezTo>
                <a:close/>
              </a:path>
            </a:pathLst>
          </a:custGeom>
          <a:ln w="63500">
            <a:solidFill>
              <a:srgbClr val="206A5D"/>
            </a:solidFill>
          </a:ln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45E68461-B118-E9E0-3396-17B2FD05D116}"/>
              </a:ext>
            </a:extLst>
          </p:cNvPr>
          <p:cNvSpPr/>
          <p:nvPr/>
        </p:nvSpPr>
        <p:spPr>
          <a:xfrm>
            <a:off x="8146130" y="1143376"/>
            <a:ext cx="1576800" cy="1576800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63500">
            <a:solidFill>
              <a:srgbClr val="206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3E2757-5558-8389-B137-D7C59D0A2915}"/>
              </a:ext>
            </a:extLst>
          </p:cNvPr>
          <p:cNvSpPr/>
          <p:nvPr/>
        </p:nvSpPr>
        <p:spPr>
          <a:xfrm>
            <a:off x="799655" y="3048000"/>
            <a:ext cx="10608574" cy="303348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부분은 </a:t>
            </a:r>
            <a:r>
              <a:rPr lang="en-US" altLang="ko-KR" dirty="0"/>
              <a:t>BE/FE </a:t>
            </a:r>
            <a:r>
              <a:rPr lang="ko-KR" altLang="en-US" dirty="0"/>
              <a:t>나눠서 </a:t>
            </a:r>
            <a:r>
              <a:rPr lang="en-US" altLang="ko-KR" dirty="0"/>
              <a:t>3/3</a:t>
            </a:r>
            <a:r>
              <a:rPr lang="ko-KR" altLang="en-US" dirty="0"/>
              <a:t>으로 나눠서 소개 할 수도 있고</a:t>
            </a:r>
            <a:r>
              <a:rPr lang="en-US" altLang="ko-KR" dirty="0"/>
              <a:t>, 2/2/2</a:t>
            </a:r>
            <a:r>
              <a:rPr lang="ko-KR" altLang="en-US" dirty="0"/>
              <a:t>로 </a:t>
            </a:r>
            <a:r>
              <a:rPr lang="en-US" altLang="ko-KR" dirty="0"/>
              <a:t>BE/AI/FE </a:t>
            </a:r>
            <a:r>
              <a:rPr lang="ko-KR" altLang="en-US" dirty="0"/>
              <a:t>순서로 갈 수도 있음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사진을 동그라미로 </a:t>
            </a:r>
            <a:r>
              <a:rPr lang="ko-KR" altLang="en-US" dirty="0" err="1"/>
              <a:t>짤랐으니</a:t>
            </a:r>
            <a:r>
              <a:rPr lang="ko-KR" altLang="en-US" dirty="0"/>
              <a:t> 명함 형태로 약간 작게 해서 </a:t>
            </a:r>
            <a:r>
              <a:rPr lang="ko-KR" altLang="en-US" dirty="0" err="1"/>
              <a:t>샤라락</a:t>
            </a:r>
            <a:r>
              <a:rPr lang="ko-KR" altLang="en-US" dirty="0"/>
              <a:t> 날라오게 해도 좋을 듯</a:t>
            </a:r>
            <a:r>
              <a:rPr lang="en-US" altLang="ko-KR" dirty="0"/>
              <a:t>. </a:t>
            </a:r>
            <a:r>
              <a:rPr lang="ko-KR" altLang="en-US" dirty="0"/>
              <a:t>약간 </a:t>
            </a:r>
            <a:r>
              <a:rPr lang="ko-KR" altLang="en-US" dirty="0" err="1"/>
              <a:t>삐뚤빼뚤하게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CDAEF5-0808-2096-F46C-1B7596FFE9CD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D5CA9D-FB55-FE47-9170-3ED619BCDE6B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067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테이블, 실내이(가) 표시된 사진&#10;&#10;자동 생성된 설명">
            <a:extLst>
              <a:ext uri="{FF2B5EF4-FFF2-40B4-BE49-F238E27FC236}">
                <a16:creationId xmlns:a16="http://schemas.microsoft.com/office/drawing/2014/main" id="{9CD6C36C-29E4-F75A-1523-A17609B2BD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F244CB-6DF5-CDF2-1956-E2141CC6F1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9E3CFF-95B1-2090-1537-BB817D725250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3477D4-2DEA-09F3-E299-8172B6CBB4E9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4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사람, 테이블, 실내이(가) 표시된 사진&#10;&#10;자동 생성된 설명">
            <a:extLst>
              <a:ext uri="{FF2B5EF4-FFF2-40B4-BE49-F238E27FC236}">
                <a16:creationId xmlns:a16="http://schemas.microsoft.com/office/drawing/2014/main" id="{10E45D25-7068-4124-28F3-07E6641B4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A98F91-47B9-74D6-8550-DF0CFB5897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스톱워치 75% 단색으로 채워진">
            <a:extLst>
              <a:ext uri="{FF2B5EF4-FFF2-40B4-BE49-F238E27FC236}">
                <a16:creationId xmlns:a16="http://schemas.microsoft.com/office/drawing/2014/main" id="{ED8BC055-8112-32F8-6049-46B1B4433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4571" y="2133600"/>
            <a:ext cx="2191657" cy="219165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25D44E-4412-0CE9-3BE8-13B5381A3C73}"/>
              </a:ext>
            </a:extLst>
          </p:cNvPr>
          <p:cNvSpPr/>
          <p:nvPr/>
        </p:nvSpPr>
        <p:spPr>
          <a:xfrm>
            <a:off x="1190169" y="4325257"/>
            <a:ext cx="402046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결정적 시기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1CEA0E-998E-0EF6-C925-1D81896F204A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5703BA-0383-DA09-DB0D-10A5DB9E8048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0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텍스트, 사람, 테이블, 실내이(가) 표시된 사진&#10;&#10;자동 생성된 설명">
            <a:extLst>
              <a:ext uri="{FF2B5EF4-FFF2-40B4-BE49-F238E27FC236}">
                <a16:creationId xmlns:a16="http://schemas.microsoft.com/office/drawing/2014/main" id="{10E45D25-7068-4124-28F3-07E6641B43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A98F91-47B9-74D6-8550-DF0CFB5897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B75813-FBF4-3DC8-8E27-0872DEAAACD2}"/>
              </a:ext>
            </a:extLst>
          </p:cNvPr>
          <p:cNvSpPr/>
          <p:nvPr/>
        </p:nvSpPr>
        <p:spPr>
          <a:xfrm>
            <a:off x="0" y="-5089395"/>
            <a:ext cx="7528832" cy="4898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결정적 시기 가설 </a:t>
            </a:r>
            <a:r>
              <a:rPr lang="en-US" altLang="ko-KR" dirty="0"/>
              <a:t>CPH.</a:t>
            </a:r>
          </a:p>
          <a:p>
            <a:pPr algn="ctr"/>
            <a:r>
              <a:rPr lang="ko-KR" altLang="en-US" dirty="0"/>
              <a:t>하버드 대학 언어학자 에릭 </a:t>
            </a:r>
            <a:r>
              <a:rPr lang="ko-KR" altLang="en-US" dirty="0" err="1"/>
              <a:t>레너버그</a:t>
            </a:r>
            <a:r>
              <a:rPr lang="en-US" altLang="ko-KR" dirty="0"/>
              <a:t>, </a:t>
            </a:r>
            <a:r>
              <a:rPr lang="ko-KR" altLang="en-US" dirty="0"/>
              <a:t>토마스 </a:t>
            </a:r>
            <a:r>
              <a:rPr lang="ko-KR" altLang="en-US" dirty="0" err="1"/>
              <a:t>스코벨</a:t>
            </a:r>
            <a:r>
              <a:rPr lang="ko-KR" altLang="en-US" dirty="0"/>
              <a:t> 등 학자가 주장하는 가설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만</a:t>
            </a:r>
            <a:r>
              <a:rPr lang="en-US" altLang="ko-KR" dirty="0"/>
              <a:t> 2</a:t>
            </a:r>
            <a:r>
              <a:rPr lang="ko-KR" altLang="en-US" dirty="0"/>
              <a:t>세부터 성장이 완료되는 사춘기 사이가 언어 학습의 결정적 시기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육아정책 연구소 논문 </a:t>
            </a:r>
            <a:r>
              <a:rPr lang="en-US" altLang="ko-KR" dirty="0"/>
              <a:t>“</a:t>
            </a:r>
            <a:r>
              <a:rPr lang="ko-KR" altLang="en-US" dirty="0"/>
              <a:t>유아기 영어교육의 적절성에 관한 연구</a:t>
            </a:r>
            <a:r>
              <a:rPr lang="en-US" altLang="ko-KR" dirty="0"/>
              <a:t>”</a:t>
            </a:r>
            <a:r>
              <a:rPr lang="ko-KR" altLang="en-US" dirty="0"/>
              <a:t>에 따르면 주 </a:t>
            </a:r>
            <a:r>
              <a:rPr lang="en-US" altLang="ko-KR" dirty="0"/>
              <a:t>1,2</a:t>
            </a:r>
            <a:r>
              <a:rPr lang="ko-KR" altLang="en-US" dirty="0"/>
              <a:t>회 가정에서 부모에 의한 영어 교육의 중요성 강조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일상 속에서 영어입력의 양이 제한된 </a:t>
            </a:r>
            <a:r>
              <a:rPr lang="en-US" altLang="ko-KR" dirty="0"/>
              <a:t>EFL </a:t>
            </a:r>
            <a:r>
              <a:rPr lang="ko-KR" altLang="en-US" dirty="0"/>
              <a:t>환경에서도 유아기의 영어교육 은 유아발달에 긍정적인 효과를 실증적으로 검증함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EFL </a:t>
            </a:r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</a:rPr>
              <a:t>환경이란</a:t>
            </a:r>
            <a:r>
              <a:rPr lang="en-US" altLang="ko-KR" dirty="0">
                <a:solidFill>
                  <a:schemeClr val="bg1"/>
                </a:solidFill>
                <a:latin typeface="강원교육튼튼" panose="02020603020101020101" pitchFamily="18" charset="-127"/>
              </a:rPr>
              <a:t>?</a:t>
            </a:r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강원교육튼튼" panose="02020603020101020101" pitchFamily="18" charset="-127"/>
            </a:endParaRP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강원교육튼튼" panose="02020603020101020101" pitchFamily="18" charset="-127"/>
              </a:rPr>
              <a:t>교실 안에서는 영어가 모국어가 아닌 학습자들이 상대 언어인 영어로 말하고 또는 영어와 학습자 모국어 함께 이중 언어로 진행되고 교실 밖에서는 학습자 자신의 모국어 언어 사용 환경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래픽 4" descr="여성 교수 단색으로 채워진">
            <a:extLst>
              <a:ext uri="{FF2B5EF4-FFF2-40B4-BE49-F238E27FC236}">
                <a16:creationId xmlns:a16="http://schemas.microsoft.com/office/drawing/2014/main" id="{0D9EDA52-E8E4-8465-BC4E-99B0F130A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5771" y="2133600"/>
            <a:ext cx="2191657" cy="2191657"/>
          </a:xfrm>
          <a:prstGeom prst="rect">
            <a:avLst/>
          </a:prstGeom>
        </p:spPr>
      </p:pic>
      <p:pic>
        <p:nvPicPr>
          <p:cNvPr id="7" name="그래픽 6" descr="스톱워치 75% 단색으로 채워진">
            <a:extLst>
              <a:ext uri="{FF2B5EF4-FFF2-40B4-BE49-F238E27FC236}">
                <a16:creationId xmlns:a16="http://schemas.microsoft.com/office/drawing/2014/main" id="{ED8BC055-8112-32F8-6049-46B1B4433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4571" y="2133600"/>
            <a:ext cx="2191657" cy="219165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25D44E-4412-0CE9-3BE8-13B5381A3C73}"/>
              </a:ext>
            </a:extLst>
          </p:cNvPr>
          <p:cNvSpPr/>
          <p:nvPr/>
        </p:nvSpPr>
        <p:spPr>
          <a:xfrm>
            <a:off x="1190169" y="4325257"/>
            <a:ext cx="402046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결정적 시기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0130D3-10EC-7B10-AB4A-E4437F5A22C3}"/>
              </a:ext>
            </a:extLst>
          </p:cNvPr>
          <p:cNvSpPr/>
          <p:nvPr/>
        </p:nvSpPr>
        <p:spPr>
          <a:xfrm>
            <a:off x="6981373" y="4325257"/>
            <a:ext cx="402046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부모에 의한 영어 교육</a:t>
            </a:r>
            <a:endParaRPr lang="ko-KR" altLang="en-US" sz="3600" dirty="0">
              <a:solidFill>
                <a:schemeClr val="bg1"/>
              </a:solidFill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BBF1812-0FC6-934F-5771-6013A272CA85}"/>
              </a:ext>
            </a:extLst>
          </p:cNvPr>
          <p:cNvSpPr/>
          <p:nvPr/>
        </p:nvSpPr>
        <p:spPr>
          <a:xfrm>
            <a:off x="7750629" y="-1627868"/>
            <a:ext cx="5077279" cy="1122136"/>
          </a:xfrm>
          <a:prstGeom prst="roundRect">
            <a:avLst/>
          </a:prstGeom>
          <a:gradFill>
            <a:gsLst>
              <a:gs pos="0">
                <a:srgbClr val="F9AA46"/>
              </a:gs>
              <a:gs pos="50000">
                <a:srgbClr val="F89140"/>
              </a:gs>
              <a:gs pos="83000">
                <a:srgbClr val="F7763A"/>
              </a:gs>
              <a:gs pos="100000">
                <a:srgbClr val="F6633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0FAA3B-39A1-5A9F-BE98-F5C21779611B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315D3F-4686-2FAB-D47C-025195A790A5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890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8A0DAB1-C73E-31B1-D44F-10EF6A67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2550657"/>
            <a:ext cx="3976914" cy="175668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5716AB-7FB7-A08A-07A2-9023B18F12C0}"/>
              </a:ext>
            </a:extLst>
          </p:cNvPr>
          <p:cNvSpPr/>
          <p:nvPr/>
        </p:nvSpPr>
        <p:spPr>
          <a:xfrm>
            <a:off x="7750629" y="6139542"/>
            <a:ext cx="4441371" cy="534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서울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6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반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1</a:t>
            </a:r>
            <a:r>
              <a:rPr lang="ko-KR" altLang="en-US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조 </a:t>
            </a:r>
            <a:r>
              <a:rPr lang="en-US" altLang="ko-KR" sz="2400" dirty="0">
                <a:solidFill>
                  <a:schemeClr val="tx1"/>
                </a:solidFill>
                <a:latin typeface="카페24 당당해" pitchFamily="2" charset="-127"/>
                <a:ea typeface="카페24 당당해" pitchFamily="2" charset="-127"/>
              </a:rPr>
              <a:t>Coffee &amp; Toast</a:t>
            </a:r>
            <a:endParaRPr lang="ko-KR" altLang="en-US" sz="2400" dirty="0">
              <a:solidFill>
                <a:schemeClr val="tx1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45087B1-DBDF-0E4F-A4E5-E1CF38B246E8}"/>
              </a:ext>
            </a:extLst>
          </p:cNvPr>
          <p:cNvSpPr/>
          <p:nvPr/>
        </p:nvSpPr>
        <p:spPr>
          <a:xfrm>
            <a:off x="2946400" y="4307379"/>
            <a:ext cx="629920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alpha val="0"/>
                  </a:schemeClr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아이가 주인공인 교육 서비스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A0FAF5-7B2A-EB24-6D24-74BA630FEEC5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284586-B95B-50C8-69D1-39600F4180D6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221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8A0DAB1-C73E-31B1-D44F-10EF6A67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2089562"/>
            <a:ext cx="3976914" cy="17566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042656-32F1-35F6-26FD-CB18A2383972}"/>
              </a:ext>
            </a:extLst>
          </p:cNvPr>
          <p:cNvSpPr/>
          <p:nvPr/>
        </p:nvSpPr>
        <p:spPr>
          <a:xfrm>
            <a:off x="2946400" y="3846284"/>
            <a:ext cx="6299200" cy="827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아이가 주인공인 교육 서비스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BF4B2D-2B11-621B-CE69-6194664068D0}"/>
              </a:ext>
            </a:extLst>
          </p:cNvPr>
          <p:cNvSpPr/>
          <p:nvPr/>
        </p:nvSpPr>
        <p:spPr>
          <a:xfrm>
            <a:off x="188685" y="-928914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 is </a:t>
            </a:r>
            <a:r>
              <a:rPr lang="en-US" altLang="ko-KR" sz="3600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doEng</a:t>
            </a:r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dirty="0">
              <a:solidFill>
                <a:schemeClr val="tx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1DD4E3-A28E-8996-1B6B-B88590ABCBB6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386ED-485A-A0BD-486F-73E77830D02C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A086D9-57AF-83BD-6BA4-F1F527F89D10}"/>
              </a:ext>
            </a:extLst>
          </p:cNvPr>
          <p:cNvSpPr/>
          <p:nvPr/>
        </p:nvSpPr>
        <p:spPr>
          <a:xfrm>
            <a:off x="188685" y="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What is </a:t>
            </a:r>
            <a:r>
              <a:rPr lang="en-US" altLang="ko-KR" sz="3600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doEng</a:t>
            </a:r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dirty="0">
              <a:solidFill>
                <a:schemeClr val="tx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8C696B-274F-532C-4D36-12A9746DCDCB}"/>
              </a:ext>
            </a:extLst>
          </p:cNvPr>
          <p:cNvSpPr/>
          <p:nvPr/>
        </p:nvSpPr>
        <p:spPr>
          <a:xfrm>
            <a:off x="2249714" y="1669143"/>
            <a:ext cx="7184572" cy="3614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서비스 핵심 기능 소개 </a:t>
            </a:r>
            <a:r>
              <a:rPr lang="en-US" altLang="ko-KR" dirty="0"/>
              <a:t>=&gt; </a:t>
            </a:r>
            <a:r>
              <a:rPr lang="ko-KR" altLang="en-US" dirty="0"/>
              <a:t>최종때는 핵심 기능이 가지는 가치</a:t>
            </a:r>
            <a:endParaRPr lang="en-US" altLang="ko-KR" dirty="0"/>
          </a:p>
          <a:p>
            <a:pPr algn="ctr"/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동화를 기반으로 하는 친근한 교육 시스템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아이가 </a:t>
            </a:r>
            <a:r>
              <a:rPr lang="en-US" altLang="ko-KR" dirty="0"/>
              <a:t>doing </a:t>
            </a:r>
            <a:r>
              <a:rPr lang="ko-KR" altLang="en-US" dirty="0"/>
              <a:t>하는 놀이형 교육 </a:t>
            </a:r>
            <a:r>
              <a:rPr lang="en-US" altLang="ko-KR" dirty="0"/>
              <a:t>– </a:t>
            </a:r>
            <a:r>
              <a:rPr lang="ko-KR" altLang="en-US" dirty="0"/>
              <a:t>인공지능 시스템을 아이가 직접 행할 수 있도록 어떻게 쓸 것이다 </a:t>
            </a:r>
            <a:r>
              <a:rPr lang="en-US" altLang="ko-KR" dirty="0"/>
              <a:t>3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부모가 아이 교육 성과를 한 눈에 볼 수 있는 시스템 지원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A8A6B-5E31-C093-ADE7-F2669DD3B064}"/>
              </a:ext>
            </a:extLst>
          </p:cNvPr>
          <p:cNvSpPr/>
          <p:nvPr/>
        </p:nvSpPr>
        <p:spPr>
          <a:xfrm>
            <a:off x="188685" y="-93345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 </a:t>
            </a:r>
            <a:r>
              <a:rPr lang="en-US" altLang="ko-KR" sz="3600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doEng</a:t>
            </a:r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dirty="0">
              <a:solidFill>
                <a:schemeClr val="tx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07BDA3-E2FD-B5EB-3DB3-F2EB4449CFC5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5D47FD-5FE3-F8E3-9148-45C21860F2A7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1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1052D18-F48E-42E9-2983-D7721B4764AF}"/>
              </a:ext>
            </a:extLst>
          </p:cNvPr>
          <p:cNvSpPr/>
          <p:nvPr/>
        </p:nvSpPr>
        <p:spPr>
          <a:xfrm>
            <a:off x="2249714" y="1669143"/>
            <a:ext cx="7184572" cy="3614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서비스 어떻게 구현 할 것인가</a:t>
            </a:r>
            <a:r>
              <a:rPr lang="en-US" altLang="ko-KR" dirty="0"/>
              <a:t>? =&gt; </a:t>
            </a:r>
            <a:r>
              <a:rPr lang="ko-KR" altLang="en-US" dirty="0"/>
              <a:t>최종 때는 어떻게 서비스를 이용 하는가 설명</a:t>
            </a:r>
            <a:endParaRPr lang="en-US" altLang="ko-KR" dirty="0"/>
          </a:p>
          <a:p>
            <a:pPr algn="ctr"/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인공지능 모델 관련 </a:t>
            </a:r>
            <a:r>
              <a:rPr lang="en-US" altLang="ko-KR" dirty="0"/>
              <a:t>– </a:t>
            </a:r>
            <a:r>
              <a:rPr lang="ko-KR" altLang="en-US" dirty="0" err="1"/>
              <a:t>특별한게</a:t>
            </a:r>
            <a:r>
              <a:rPr lang="ko-KR" altLang="en-US" dirty="0"/>
              <a:t> 없다면 대충만 설명해도 될 듯</a:t>
            </a:r>
            <a:r>
              <a:rPr lang="en-US" altLang="ko-KR" dirty="0"/>
              <a:t>?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와이어 프레임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ERD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아키텍처 </a:t>
            </a:r>
            <a:r>
              <a:rPr lang="en-US" altLang="ko-KR" dirty="0"/>
              <a:t>– </a:t>
            </a:r>
            <a:r>
              <a:rPr lang="ko-KR" altLang="en-US" dirty="0"/>
              <a:t>특별하게 사용하는 라이브러리 없어서 한 장으로 패스 할 듯</a:t>
            </a:r>
            <a:r>
              <a:rPr lang="en-US" altLang="ko-KR" dirty="0"/>
              <a:t>?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마일스톤 </a:t>
            </a:r>
            <a:r>
              <a:rPr lang="en-US" altLang="ko-KR" dirty="0"/>
              <a:t>– </a:t>
            </a:r>
            <a:r>
              <a:rPr lang="ko-KR" altLang="en-US" dirty="0"/>
              <a:t>발표 시간에 따라 조금 더 세부적으로 할지 대충 할 지 정할 것 같음</a:t>
            </a:r>
            <a:r>
              <a:rPr lang="en-US" altLang="ko-KR" dirty="0"/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/>
              <a:t>협업 툴 사용 현황 </a:t>
            </a:r>
            <a:r>
              <a:rPr lang="en-US" altLang="ko-KR" dirty="0"/>
              <a:t>– </a:t>
            </a:r>
            <a:r>
              <a:rPr lang="ko-KR" altLang="en-US" dirty="0"/>
              <a:t>딱 한 장으로 끝낼 예정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30A735-8B5D-D48A-5AAC-5162628535F3}"/>
              </a:ext>
            </a:extLst>
          </p:cNvPr>
          <p:cNvSpPr/>
          <p:nvPr/>
        </p:nvSpPr>
        <p:spPr>
          <a:xfrm>
            <a:off x="188685" y="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How </a:t>
            </a:r>
            <a:r>
              <a:rPr lang="en-US" altLang="ko-KR" sz="3600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doEng</a:t>
            </a:r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dirty="0">
              <a:solidFill>
                <a:schemeClr val="tx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D1B25E-7AE5-68DE-B342-B040AD2487FC}"/>
              </a:ext>
            </a:extLst>
          </p:cNvPr>
          <p:cNvSpPr/>
          <p:nvPr/>
        </p:nvSpPr>
        <p:spPr>
          <a:xfrm>
            <a:off x="188685" y="-93345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 </a:t>
            </a:r>
            <a:r>
              <a:rPr lang="en-US" altLang="ko-KR" sz="3600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doEng</a:t>
            </a:r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dirty="0">
              <a:solidFill>
                <a:schemeClr val="tx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4F69B-DAD0-E625-C770-B70567D8BD31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096D0F-DDB8-5211-A717-D7C38ED1058A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9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1052D18-F48E-42E9-2983-D7721B4764AF}"/>
              </a:ext>
            </a:extLst>
          </p:cNvPr>
          <p:cNvSpPr/>
          <p:nvPr/>
        </p:nvSpPr>
        <p:spPr>
          <a:xfrm>
            <a:off x="2249714" y="1669143"/>
            <a:ext cx="7184572" cy="3614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현황</a:t>
            </a:r>
            <a:r>
              <a:rPr lang="en-US" altLang="ko-KR" dirty="0"/>
              <a:t>. =&gt;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마이페이지 영상 넣은 </a:t>
            </a:r>
            <a:r>
              <a:rPr lang="en-US" altLang="ko-KR" dirty="0"/>
              <a:t>2</a:t>
            </a:r>
            <a:r>
              <a:rPr lang="ko-KR" altLang="en-US" dirty="0"/>
              <a:t>슬라이드로 보여줄 예정</a:t>
            </a:r>
            <a:r>
              <a:rPr lang="en-US" altLang="ko-KR" dirty="0"/>
              <a:t>. =&gt; </a:t>
            </a:r>
            <a:r>
              <a:rPr lang="ko-KR" altLang="en-US" dirty="0"/>
              <a:t>추후에는 서비스 이용 관련 영상 </a:t>
            </a:r>
            <a:r>
              <a:rPr lang="en-US" altLang="ko-KR" dirty="0"/>
              <a:t>or </a:t>
            </a:r>
            <a:r>
              <a:rPr lang="ko-KR" altLang="en-US" dirty="0"/>
              <a:t>서비스 이용 시 기대사항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회원가입 페이지 시연 영상</a:t>
            </a: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ko-KR" altLang="en-US" dirty="0"/>
              <a:t>프로필 페이지 시연 영상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30A735-8B5D-D48A-5AAC-5162628535F3}"/>
              </a:ext>
            </a:extLst>
          </p:cNvPr>
          <p:cNvSpPr/>
          <p:nvPr/>
        </p:nvSpPr>
        <p:spPr>
          <a:xfrm>
            <a:off x="188685" y="0"/>
            <a:ext cx="4122057" cy="928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Now </a:t>
            </a:r>
            <a:r>
              <a:rPr lang="en-US" altLang="ko-KR" sz="3600" dirty="0" err="1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doEng</a:t>
            </a:r>
            <a:r>
              <a:rPr lang="en-US" altLang="ko-KR" sz="3600" dirty="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en-US" sz="3600" dirty="0">
              <a:solidFill>
                <a:schemeClr val="tx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EE95A1-E5A3-2ED9-19E4-842B178A81C4}"/>
              </a:ext>
            </a:extLst>
          </p:cNvPr>
          <p:cNvSpPr/>
          <p:nvPr/>
        </p:nvSpPr>
        <p:spPr>
          <a:xfrm>
            <a:off x="-75488800" y="-473138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A52DD4-382B-9CC3-3C2F-5E99C1DE4D0E}"/>
              </a:ext>
            </a:extLst>
          </p:cNvPr>
          <p:cNvSpPr/>
          <p:nvPr/>
        </p:nvSpPr>
        <p:spPr>
          <a:xfrm>
            <a:off x="85953600" y="54184550"/>
            <a:ext cx="3048000" cy="291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D35A556-0450-3082-BA34-251F36151EB6}"/>
              </a:ext>
            </a:extLst>
          </p:cNvPr>
          <p:cNvGrpSpPr/>
          <p:nvPr/>
        </p:nvGrpSpPr>
        <p:grpSpPr>
          <a:xfrm rot="13622915">
            <a:off x="-7031265" y="3925555"/>
            <a:ext cx="3784774" cy="1840571"/>
            <a:chOff x="7623846" y="4857417"/>
            <a:chExt cx="3784774" cy="184057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4D4D7CB-E662-7060-7AF8-42B58BD28AB4}"/>
                </a:ext>
              </a:extLst>
            </p:cNvPr>
            <p:cNvSpPr/>
            <p:nvPr/>
          </p:nvSpPr>
          <p:spPr>
            <a:xfrm>
              <a:off x="7623846" y="4857417"/>
              <a:ext cx="3784774" cy="1840571"/>
            </a:xfrm>
            <a:prstGeom prst="roundRect">
              <a:avLst>
                <a:gd name="adj" fmla="val 10457"/>
              </a:avLst>
            </a:prstGeom>
            <a:gradFill flip="none" rotWithShape="1">
              <a:gsLst>
                <a:gs pos="0">
                  <a:srgbClr val="FFCC29"/>
                </a:gs>
                <a:gs pos="34000">
                  <a:srgbClr val="F9AA46"/>
                </a:gs>
                <a:gs pos="57000">
                  <a:srgbClr val="F89140"/>
                </a:gs>
                <a:gs pos="76000">
                  <a:srgbClr val="F7763A"/>
                </a:gs>
                <a:gs pos="100000">
                  <a:srgbClr val="F66337"/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BA7DD16-088A-9118-B366-FA6BD1A5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527" t="8426" r="26399" b="52500"/>
            <a:stretch>
              <a:fillRect/>
            </a:stretch>
          </p:blipFill>
          <p:spPr>
            <a:xfrm>
              <a:off x="7800413" y="5093273"/>
              <a:ext cx="1361118" cy="1361118"/>
            </a:xfrm>
            <a:custGeom>
              <a:avLst/>
              <a:gdLst>
                <a:gd name="connsiteX0" fmla="*/ 1339850 w 2679700"/>
                <a:gd name="connsiteY0" fmla="*/ 0 h 2679700"/>
                <a:gd name="connsiteX1" fmla="*/ 2679700 w 2679700"/>
                <a:gd name="connsiteY1" fmla="*/ 1339850 h 2679700"/>
                <a:gd name="connsiteX2" fmla="*/ 1339850 w 2679700"/>
                <a:gd name="connsiteY2" fmla="*/ 2679700 h 2679700"/>
                <a:gd name="connsiteX3" fmla="*/ 0 w 2679700"/>
                <a:gd name="connsiteY3" fmla="*/ 1339850 h 2679700"/>
                <a:gd name="connsiteX4" fmla="*/ 1339850 w 2679700"/>
                <a:gd name="connsiteY4" fmla="*/ 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700" h="2679700">
                  <a:moveTo>
                    <a:pt x="1339850" y="0"/>
                  </a:moveTo>
                  <a:cubicBezTo>
                    <a:pt x="2079829" y="0"/>
                    <a:pt x="2679700" y="599872"/>
                    <a:pt x="2679700" y="1339850"/>
                  </a:cubicBezTo>
                  <a:cubicBezTo>
                    <a:pt x="2679700" y="2079828"/>
                    <a:pt x="2079829" y="2679700"/>
                    <a:pt x="1339850" y="2679700"/>
                  </a:cubicBezTo>
                  <a:cubicBezTo>
                    <a:pt x="599871" y="2679700"/>
                    <a:pt x="0" y="2079828"/>
                    <a:pt x="0" y="1339850"/>
                  </a:cubicBezTo>
                  <a:cubicBezTo>
                    <a:pt x="0" y="599872"/>
                    <a:pt x="599871" y="0"/>
                    <a:pt x="1339850" y="0"/>
                  </a:cubicBezTo>
                  <a:close/>
                </a:path>
              </a:pathLst>
            </a:cu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A5C5F6C-2FCD-AF6A-DC47-75BA1289B099}"/>
                </a:ext>
              </a:extLst>
            </p:cNvPr>
            <p:cNvSpPr/>
            <p:nvPr/>
          </p:nvSpPr>
          <p:spPr>
            <a:xfrm>
              <a:off x="9256375" y="5074223"/>
              <a:ext cx="2019300" cy="382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800" dirty="0">
                  <a:latin typeface="카페24 단정해" pitchFamily="2" charset="-127"/>
                  <a:ea typeface="카페24 단정해" pitchFamily="2" charset="-127"/>
                </a:rPr>
                <a:t>한기현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5B901B2-6F99-DCC1-5B04-855246222A1C}"/>
                </a:ext>
              </a:extLst>
            </p:cNvPr>
            <p:cNvSpPr/>
            <p:nvPr/>
          </p:nvSpPr>
          <p:spPr>
            <a:xfrm>
              <a:off x="9256375" y="5571660"/>
              <a:ext cx="2019300" cy="895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프론트 리드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pPr algn="just"/>
              <a:r>
                <a:rPr lang="en-US" altLang="ko-KR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Custom Hook</a:t>
              </a:r>
            </a:p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 관리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5C69801-00CC-2E5A-D115-97EDE1C93ABB}"/>
                </a:ext>
              </a:extLst>
            </p:cNvPr>
            <p:cNvCxnSpPr>
              <a:cxnSpLocks/>
            </p:cNvCxnSpPr>
            <p:nvPr/>
          </p:nvCxnSpPr>
          <p:spPr>
            <a:xfrm>
              <a:off x="9313525" y="5514511"/>
              <a:ext cx="18923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A742EC-C9FF-6FB8-68DD-ACCCD71562DD}"/>
              </a:ext>
            </a:extLst>
          </p:cNvPr>
          <p:cNvGrpSpPr/>
          <p:nvPr/>
        </p:nvGrpSpPr>
        <p:grpSpPr>
          <a:xfrm rot="5034712">
            <a:off x="5065412" y="9951405"/>
            <a:ext cx="3784774" cy="1840571"/>
            <a:chOff x="7623846" y="4857417"/>
            <a:chExt cx="3784774" cy="184057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C4E0746-E150-7DC5-FB78-B51CD1B87CDE}"/>
                </a:ext>
              </a:extLst>
            </p:cNvPr>
            <p:cNvSpPr/>
            <p:nvPr/>
          </p:nvSpPr>
          <p:spPr>
            <a:xfrm>
              <a:off x="7623846" y="4857417"/>
              <a:ext cx="3784774" cy="1840571"/>
            </a:xfrm>
            <a:prstGeom prst="roundRect">
              <a:avLst>
                <a:gd name="adj" fmla="val 10457"/>
              </a:avLst>
            </a:prstGeom>
            <a:gradFill flip="none" rotWithShape="1">
              <a:gsLst>
                <a:gs pos="0">
                  <a:srgbClr val="FFCC29"/>
                </a:gs>
                <a:gs pos="34000">
                  <a:srgbClr val="F9AA46"/>
                </a:gs>
                <a:gs pos="57000">
                  <a:srgbClr val="F89140"/>
                </a:gs>
                <a:gs pos="76000">
                  <a:srgbClr val="F7763A"/>
                </a:gs>
                <a:gs pos="100000">
                  <a:srgbClr val="F66337"/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325F0C-73BF-6D6A-2012-B21D57A3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527" t="8426" r="26399" b="52500"/>
            <a:stretch>
              <a:fillRect/>
            </a:stretch>
          </p:blipFill>
          <p:spPr>
            <a:xfrm>
              <a:off x="7800413" y="5093273"/>
              <a:ext cx="1361118" cy="1361118"/>
            </a:xfrm>
            <a:custGeom>
              <a:avLst/>
              <a:gdLst>
                <a:gd name="connsiteX0" fmla="*/ 1339850 w 2679700"/>
                <a:gd name="connsiteY0" fmla="*/ 0 h 2679700"/>
                <a:gd name="connsiteX1" fmla="*/ 2679700 w 2679700"/>
                <a:gd name="connsiteY1" fmla="*/ 1339850 h 2679700"/>
                <a:gd name="connsiteX2" fmla="*/ 1339850 w 2679700"/>
                <a:gd name="connsiteY2" fmla="*/ 2679700 h 2679700"/>
                <a:gd name="connsiteX3" fmla="*/ 0 w 2679700"/>
                <a:gd name="connsiteY3" fmla="*/ 1339850 h 2679700"/>
                <a:gd name="connsiteX4" fmla="*/ 1339850 w 2679700"/>
                <a:gd name="connsiteY4" fmla="*/ 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700" h="2679700">
                  <a:moveTo>
                    <a:pt x="1339850" y="0"/>
                  </a:moveTo>
                  <a:cubicBezTo>
                    <a:pt x="2079829" y="0"/>
                    <a:pt x="2679700" y="599872"/>
                    <a:pt x="2679700" y="1339850"/>
                  </a:cubicBezTo>
                  <a:cubicBezTo>
                    <a:pt x="2679700" y="2079828"/>
                    <a:pt x="2079829" y="2679700"/>
                    <a:pt x="1339850" y="2679700"/>
                  </a:cubicBezTo>
                  <a:cubicBezTo>
                    <a:pt x="599871" y="2679700"/>
                    <a:pt x="0" y="2079828"/>
                    <a:pt x="0" y="1339850"/>
                  </a:cubicBezTo>
                  <a:cubicBezTo>
                    <a:pt x="0" y="599872"/>
                    <a:pt x="599871" y="0"/>
                    <a:pt x="1339850" y="0"/>
                  </a:cubicBezTo>
                  <a:close/>
                </a:path>
              </a:pathLst>
            </a:cu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6E4C92E-D89B-DFF9-D152-1B92F6652836}"/>
                </a:ext>
              </a:extLst>
            </p:cNvPr>
            <p:cNvSpPr/>
            <p:nvPr/>
          </p:nvSpPr>
          <p:spPr>
            <a:xfrm>
              <a:off x="9256375" y="5074223"/>
              <a:ext cx="2019300" cy="382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800" dirty="0">
                  <a:latin typeface="카페24 단정해" pitchFamily="2" charset="-127"/>
                  <a:ea typeface="카페24 단정해" pitchFamily="2" charset="-127"/>
                </a:rPr>
                <a:t>한기현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94637A-5E35-457A-1D1B-B88472ABFAEC}"/>
                </a:ext>
              </a:extLst>
            </p:cNvPr>
            <p:cNvSpPr/>
            <p:nvPr/>
          </p:nvSpPr>
          <p:spPr>
            <a:xfrm>
              <a:off x="9256375" y="5571660"/>
              <a:ext cx="2019300" cy="895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프론트 리드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pPr algn="just"/>
              <a:r>
                <a:rPr lang="en-US" altLang="ko-KR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Custom Hook</a:t>
              </a:r>
            </a:p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 관리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C2BE94F-153B-0E72-A837-A632B1A6AE33}"/>
                </a:ext>
              </a:extLst>
            </p:cNvPr>
            <p:cNvCxnSpPr>
              <a:cxnSpLocks/>
            </p:cNvCxnSpPr>
            <p:nvPr/>
          </p:nvCxnSpPr>
          <p:spPr>
            <a:xfrm>
              <a:off x="9313525" y="5514511"/>
              <a:ext cx="18923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8EB27EB-2EF4-6ACF-0DE3-1A23D691508E}"/>
              </a:ext>
            </a:extLst>
          </p:cNvPr>
          <p:cNvGrpSpPr/>
          <p:nvPr/>
        </p:nvGrpSpPr>
        <p:grpSpPr>
          <a:xfrm rot="10413120">
            <a:off x="13338658" y="5328141"/>
            <a:ext cx="3784774" cy="1840571"/>
            <a:chOff x="7623846" y="4857417"/>
            <a:chExt cx="3784774" cy="184057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65B87C7-F12B-3A7E-8EBA-2EE63085B661}"/>
                </a:ext>
              </a:extLst>
            </p:cNvPr>
            <p:cNvSpPr/>
            <p:nvPr/>
          </p:nvSpPr>
          <p:spPr>
            <a:xfrm>
              <a:off x="7623846" y="4857417"/>
              <a:ext cx="3784774" cy="1840571"/>
            </a:xfrm>
            <a:prstGeom prst="roundRect">
              <a:avLst>
                <a:gd name="adj" fmla="val 10457"/>
              </a:avLst>
            </a:prstGeom>
            <a:gradFill flip="none" rotWithShape="1">
              <a:gsLst>
                <a:gs pos="0">
                  <a:srgbClr val="FFCC29"/>
                </a:gs>
                <a:gs pos="34000">
                  <a:srgbClr val="F9AA46"/>
                </a:gs>
                <a:gs pos="57000">
                  <a:srgbClr val="F89140"/>
                </a:gs>
                <a:gs pos="76000">
                  <a:srgbClr val="F7763A"/>
                </a:gs>
                <a:gs pos="100000">
                  <a:srgbClr val="F66337"/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0272FDE-30ED-F473-BE5A-2800DF2DE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527" t="8426" r="26399" b="52500"/>
            <a:stretch>
              <a:fillRect/>
            </a:stretch>
          </p:blipFill>
          <p:spPr>
            <a:xfrm>
              <a:off x="7800413" y="5093273"/>
              <a:ext cx="1361118" cy="1361118"/>
            </a:xfrm>
            <a:custGeom>
              <a:avLst/>
              <a:gdLst>
                <a:gd name="connsiteX0" fmla="*/ 1339850 w 2679700"/>
                <a:gd name="connsiteY0" fmla="*/ 0 h 2679700"/>
                <a:gd name="connsiteX1" fmla="*/ 2679700 w 2679700"/>
                <a:gd name="connsiteY1" fmla="*/ 1339850 h 2679700"/>
                <a:gd name="connsiteX2" fmla="*/ 1339850 w 2679700"/>
                <a:gd name="connsiteY2" fmla="*/ 2679700 h 2679700"/>
                <a:gd name="connsiteX3" fmla="*/ 0 w 2679700"/>
                <a:gd name="connsiteY3" fmla="*/ 1339850 h 2679700"/>
                <a:gd name="connsiteX4" fmla="*/ 1339850 w 2679700"/>
                <a:gd name="connsiteY4" fmla="*/ 0 h 267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700" h="2679700">
                  <a:moveTo>
                    <a:pt x="1339850" y="0"/>
                  </a:moveTo>
                  <a:cubicBezTo>
                    <a:pt x="2079829" y="0"/>
                    <a:pt x="2679700" y="599872"/>
                    <a:pt x="2679700" y="1339850"/>
                  </a:cubicBezTo>
                  <a:cubicBezTo>
                    <a:pt x="2679700" y="2079828"/>
                    <a:pt x="2079829" y="2679700"/>
                    <a:pt x="1339850" y="2679700"/>
                  </a:cubicBezTo>
                  <a:cubicBezTo>
                    <a:pt x="599871" y="2679700"/>
                    <a:pt x="0" y="2079828"/>
                    <a:pt x="0" y="1339850"/>
                  </a:cubicBezTo>
                  <a:cubicBezTo>
                    <a:pt x="0" y="599872"/>
                    <a:pt x="599871" y="0"/>
                    <a:pt x="1339850" y="0"/>
                  </a:cubicBezTo>
                  <a:close/>
                </a:path>
              </a:pathLst>
            </a:cu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8665BC5-B759-9C99-613B-E9B066598432}"/>
                </a:ext>
              </a:extLst>
            </p:cNvPr>
            <p:cNvSpPr/>
            <p:nvPr/>
          </p:nvSpPr>
          <p:spPr>
            <a:xfrm>
              <a:off x="9256375" y="5074223"/>
              <a:ext cx="2019300" cy="3820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800" dirty="0">
                  <a:latin typeface="카페24 단정해" pitchFamily="2" charset="-127"/>
                  <a:ea typeface="카페24 단정해" pitchFamily="2" charset="-127"/>
                </a:rPr>
                <a:t>한기현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B409AD4-C55E-82D4-617F-926449D2EE6C}"/>
                </a:ext>
              </a:extLst>
            </p:cNvPr>
            <p:cNvSpPr/>
            <p:nvPr/>
          </p:nvSpPr>
          <p:spPr>
            <a:xfrm>
              <a:off x="9256375" y="5571660"/>
              <a:ext cx="2019300" cy="8954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프론트 리드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pPr algn="just"/>
              <a:r>
                <a:rPr lang="en-US" altLang="ko-KR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Custom Hook</a:t>
              </a:r>
            </a:p>
            <a:p>
              <a:pPr algn="just"/>
              <a:r>
                <a:rPr lang="ko-KR" altLang="en-US" sz="2000" dirty="0"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 관리</a:t>
              </a:r>
              <a:endParaRPr lang="en-US" altLang="ko-KR" sz="20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03FE062-A351-F16C-8DA0-17315D2308D6}"/>
                </a:ext>
              </a:extLst>
            </p:cNvPr>
            <p:cNvCxnSpPr>
              <a:cxnSpLocks/>
            </p:cNvCxnSpPr>
            <p:nvPr/>
          </p:nvCxnSpPr>
          <p:spPr>
            <a:xfrm>
              <a:off x="9313525" y="5514511"/>
              <a:ext cx="1892300" cy="0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3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1019</Words>
  <Application>Microsoft Office PowerPoint</Application>
  <PresentationFormat>와이드스크린</PresentationFormat>
  <Paragraphs>138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카페24 당당해</vt:lpstr>
      <vt:lpstr>넥슨Lv1고딕 Bold</vt:lpstr>
      <vt:lpstr>카페24 아네모네</vt:lpstr>
      <vt:lpstr>강원교육모두 Bold</vt:lpstr>
      <vt:lpstr>강원교육튼튼</vt:lpstr>
      <vt:lpstr>카페24 써라운드 에어 </vt:lpstr>
      <vt:lpstr>Arial</vt:lpstr>
      <vt:lpstr>맑은 고딕</vt:lpstr>
      <vt:lpstr>카페24 단정해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한기현</dc:creator>
  <cp:lastModifiedBy>한기현</cp:lastModifiedBy>
  <cp:revision>14</cp:revision>
  <dcterms:created xsi:type="dcterms:W3CDTF">2023-03-14T13:28:15Z</dcterms:created>
  <dcterms:modified xsi:type="dcterms:W3CDTF">2023-03-14T15:32:02Z</dcterms:modified>
</cp:coreProperties>
</file>